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2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8" r:id="rId3"/>
    <p:sldId id="267" r:id="rId4"/>
    <p:sldId id="257" r:id="rId5"/>
    <p:sldId id="269" r:id="rId6"/>
    <p:sldId id="264" r:id="rId7"/>
    <p:sldId id="259" r:id="rId8"/>
    <p:sldId id="263" r:id="rId9"/>
    <p:sldId id="262" r:id="rId10"/>
    <p:sldId id="261" r:id="rId11"/>
    <p:sldId id="260" r:id="rId12"/>
    <p:sldId id="282" r:id="rId13"/>
    <p:sldId id="283" r:id="rId14"/>
    <p:sldId id="284" r:id="rId15"/>
    <p:sldId id="285" r:id="rId16"/>
    <p:sldId id="276" r:id="rId17"/>
    <p:sldId id="277" r:id="rId18"/>
    <p:sldId id="278" r:id="rId19"/>
    <p:sldId id="279" r:id="rId20"/>
    <p:sldId id="280" r:id="rId21"/>
    <p:sldId id="281" r:id="rId22"/>
    <p:sldId id="275" r:id="rId23"/>
    <p:sldId id="271" r:id="rId24"/>
    <p:sldId id="272" r:id="rId25"/>
    <p:sldId id="273" r:id="rId26"/>
    <p:sldId id="274" r:id="rId27"/>
    <p:sldId id="286" r:id="rId28"/>
    <p:sldId id="28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738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2" d="100"/>
          <a:sy n="72" d="100"/>
        </p:scale>
        <p:origin x="-139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3D52E-B5DA-C142-A570-9C21AD9337C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3D52E-B5DA-C142-A570-9C21AD9337C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3D52E-B5DA-C142-A570-9C21AD9337C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3D52E-B5DA-C142-A570-9C21AD9337C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3D52E-B5DA-C142-A570-9C21AD9337C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3D52E-B5DA-C142-A570-9C21AD9337C5}"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3D52E-B5DA-C142-A570-9C21AD9337C5}" type="datetimeFigureOut">
              <a:rPr lang="en-US" smtClean="0"/>
              <a:pPr/>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3D52E-B5DA-C142-A570-9C21AD9337C5}" type="datetimeFigureOut">
              <a:rPr lang="en-US" smtClean="0"/>
              <a:pPr/>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3D52E-B5DA-C142-A570-9C21AD9337C5}" type="datetimeFigureOut">
              <a:rPr lang="en-US" smtClean="0"/>
              <a:pPr/>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3D52E-B5DA-C142-A570-9C21AD9337C5}"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3D52E-B5DA-C142-A570-9C21AD9337C5}"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7F75-5AA5-D44E-9CDA-4C0C2A8F85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3D52E-B5DA-C142-A570-9C21AD9337C5}" type="datetimeFigureOut">
              <a:rPr lang="en-US" smtClean="0"/>
              <a:pPr/>
              <a:t>10/5/15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17F75-5AA5-D44E-9CDA-4C0C2A8F85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tickld.com/x/15-phd-students-dumb-down-their-thesis-just-for-us" TargetMode="Externa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tickld.com/x/15-phd-students-dumb-down-their-thesis-just-for-us" TargetMode="Externa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hyperlink" Target="http://www.tickld.com/x/15-phd-students-dumb-down-their-thesis-just-for-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tickld.com/x/15-phd-students-dumb-down-their-thesis-just-for-us" TargetMode="Externa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tickld.com/x/15-phd-students-dumb-down-their-thesis-just-for-us" TargetMode="Externa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hyperlink" Target="http://www.tickld.com/x/15-phd-students-dumb-down-their-thesis-just-for-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Neuroanatomy</a:t>
            </a:r>
            <a:r>
              <a:rPr lang="en-US" dirty="0" smtClean="0"/>
              <a:t> </a:t>
            </a:r>
            <a:endParaRPr lang="en-US" dirty="0"/>
          </a:p>
        </p:txBody>
      </p:sp>
      <p:sp>
        <p:nvSpPr>
          <p:cNvPr id="3" name="Subtitle 2"/>
          <p:cNvSpPr>
            <a:spLocks noGrp="1"/>
          </p:cNvSpPr>
          <p:nvPr>
            <p:ph type="subTitle" idx="1"/>
          </p:nvPr>
        </p:nvSpPr>
        <p:spPr/>
        <p:txBody>
          <a:bodyPr/>
          <a:lstStyle/>
          <a:p>
            <a:r>
              <a:rPr lang="en-US" smtClean="0"/>
              <a:t>AP Psychology</a:t>
            </a:r>
          </a:p>
          <a:p>
            <a:r>
              <a:rPr lang="en-US" dirty="0" err="1" smtClean="0"/>
              <a:t>Cerepak</a:t>
            </a:r>
            <a:r>
              <a:rPr lang="en-US" dirty="0" smtClean="0"/>
              <a:t>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Terminal Buttons and Neurotransmitters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a:t>Terminal </a:t>
            </a:r>
            <a:r>
              <a:rPr lang="en-US" dirty="0" smtClean="0"/>
              <a:t>Buttons</a:t>
            </a:r>
            <a:r>
              <a:rPr lang="en-US" dirty="0"/>
              <a:t>-</a:t>
            </a:r>
            <a:r>
              <a:rPr lang="en-US" dirty="0" smtClean="0"/>
              <a:t>the </a:t>
            </a:r>
            <a:r>
              <a:rPr lang="en-US" dirty="0"/>
              <a:t>branched end of the neuron that </a:t>
            </a:r>
            <a:r>
              <a:rPr lang="en-US" dirty="0" smtClean="0"/>
              <a:t>contains neurotransmitters</a:t>
            </a:r>
          </a:p>
          <a:p>
            <a:r>
              <a:rPr lang="en-US" dirty="0" smtClean="0"/>
              <a:t>Neurotransmitters are chemicals  that </a:t>
            </a:r>
            <a:r>
              <a:rPr lang="en-US" dirty="0"/>
              <a:t>enable neurons to communicate</a:t>
            </a:r>
            <a:r>
              <a:rPr lang="en-US" dirty="0" smtClean="0"/>
              <a:t>.</a:t>
            </a:r>
          </a:p>
          <a:p>
            <a:r>
              <a:rPr lang="en-US" dirty="0" smtClean="0"/>
              <a:t>Neurotransmitters </a:t>
            </a:r>
            <a:r>
              <a:rPr lang="en-US" dirty="0"/>
              <a:t>fit into the receptor sites of the dendrites of other neurons like a key fits into a lock. </a:t>
            </a:r>
          </a:p>
        </p:txBody>
      </p:sp>
      <p:pic>
        <p:nvPicPr>
          <p:cNvPr id="7" name="Content Placeholder 6" descr="figure-1_neurotransmitter-and-synapse-145C1034CD526EC37B8.png"/>
          <p:cNvPicPr>
            <a:picLocks noGrp="1" noChangeAspect="1"/>
          </p:cNvPicPr>
          <p:nvPr>
            <p:ph sz="half" idx="2"/>
          </p:nvPr>
        </p:nvPicPr>
        <p:blipFill>
          <a:blip r:embed="rId2"/>
          <a:srcRect t="-17488" b="-17488"/>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It’s time for the Neuron Dance!</a:t>
            </a:r>
            <a:endParaRPr lang="en-US" dirty="0"/>
          </a:p>
        </p:txBody>
      </p:sp>
      <p:sp>
        <p:nvSpPr>
          <p:cNvPr id="6" name="Content Placeholder 5"/>
          <p:cNvSpPr>
            <a:spLocks noGrp="1"/>
          </p:cNvSpPr>
          <p:nvPr>
            <p:ph sz="half" idx="1"/>
          </p:nvPr>
        </p:nvSpPr>
        <p:spPr/>
        <p:txBody>
          <a:bodyPr>
            <a:normAutofit fontScale="92500" lnSpcReduction="10000"/>
          </a:bodyPr>
          <a:lstStyle/>
          <a:p>
            <a:r>
              <a:rPr lang="en-US" u="sng" dirty="0" smtClean="0">
                <a:hlinkClick r:id="rId2"/>
              </a:rPr>
              <a:t>I need volunteers!</a:t>
            </a:r>
          </a:p>
          <a:p>
            <a:r>
              <a:rPr lang="en-US" u="sng" dirty="0" smtClean="0">
                <a:hlinkClick r:id="rId2"/>
              </a:rPr>
              <a:t>Dendrite - wave your left hand. </a:t>
            </a:r>
          </a:p>
          <a:p>
            <a:r>
              <a:rPr lang="en-US" u="sng" dirty="0" smtClean="0">
                <a:hlinkClick r:id="rId2"/>
              </a:rPr>
              <a:t>Soma - Nod your head, Axon - shake your torso (mylineate and shake faster)</a:t>
            </a:r>
          </a:p>
          <a:p>
            <a:r>
              <a:rPr lang="en-US" u="sng" dirty="0" smtClean="0">
                <a:hlinkClick r:id="rId2"/>
              </a:rPr>
              <a:t>Axon terminal - flick your right hand. </a:t>
            </a:r>
            <a:endParaRPr lang="en-US" u="sng" dirty="0" smtClean="0"/>
          </a:p>
          <a:p>
            <a:r>
              <a:rPr lang="en-US" u="sng" dirty="0" smtClean="0"/>
              <a:t>Neurotransmitters-just go!</a:t>
            </a:r>
            <a:endParaRPr lang="en-US" dirty="0" smtClean="0"/>
          </a:p>
          <a:p>
            <a:endParaRPr lang="en-US" dirty="0"/>
          </a:p>
        </p:txBody>
      </p:sp>
      <p:pic>
        <p:nvPicPr>
          <p:cNvPr id="10" name="Content Placeholder 9" descr="neuron dance.jpg"/>
          <p:cNvPicPr>
            <a:picLocks noGrp="1" noChangeAspect="1"/>
          </p:cNvPicPr>
          <p:nvPr>
            <p:ph sz="half" idx="2"/>
          </p:nvPr>
        </p:nvPicPr>
        <p:blipFill>
          <a:blip r:embed="rId3"/>
          <a:srcRect t="-30576" b="-30576"/>
          <a:stretch>
            <a:fillRect/>
          </a:stretch>
        </p:blipFill>
        <p:spPr>
          <a:xfrm>
            <a:off x="4648200" y="1120436"/>
            <a:ext cx="4038600" cy="5005727"/>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6985000" cy="1143000"/>
          </a:xfrm>
        </p:spPr>
        <p:txBody>
          <a:bodyPr/>
          <a:lstStyle/>
          <a:p>
            <a:r>
              <a:rPr kumimoji="0" lang="en-US">
                <a:solidFill>
                  <a:srgbClr val="6600CC"/>
                </a:solidFill>
              </a:rPr>
              <a:t>Synapse [SIN-aps]</a:t>
            </a:r>
          </a:p>
        </p:txBody>
      </p:sp>
      <p:sp>
        <p:nvSpPr>
          <p:cNvPr id="23555" name="Rectangle 3"/>
          <p:cNvSpPr>
            <a:spLocks noGrp="1" noChangeArrowheads="1"/>
          </p:cNvSpPr>
          <p:nvPr>
            <p:ph type="body" idx="1"/>
          </p:nvPr>
        </p:nvSpPr>
        <p:spPr>
          <a:xfrm>
            <a:off x="304800" y="1676400"/>
            <a:ext cx="8305800" cy="4953000"/>
          </a:xfrm>
        </p:spPr>
        <p:txBody>
          <a:bodyPr/>
          <a:lstStyle/>
          <a:p>
            <a:pPr>
              <a:buFont typeface="Wingdings" pitchFamily="-105" charset="2"/>
              <a:buChar char="§"/>
            </a:pPr>
            <a:r>
              <a:rPr kumimoji="0" lang="en-US">
                <a:solidFill>
                  <a:srgbClr val="6600CC"/>
                </a:solidFill>
              </a:rPr>
              <a:t>(means junction point)</a:t>
            </a:r>
            <a:endParaRPr kumimoji="0" lang="en-US"/>
          </a:p>
          <a:p>
            <a:pPr lvl="1">
              <a:buFont typeface="Wingdings" pitchFamily="-105" charset="2"/>
              <a:buChar char="§"/>
            </a:pPr>
            <a:r>
              <a:rPr kumimoji="0" lang="en-US">
                <a:ea typeface="ＭＳ Ｐゴシック" pitchFamily="-105" charset="-128"/>
              </a:rPr>
              <a:t>The space between the axon tip of the sending neuron and the dendrite of the receiving neuron</a:t>
            </a:r>
          </a:p>
          <a:p>
            <a:pPr lvl="1">
              <a:buFont typeface="Wingdings" pitchFamily="-105" charset="2"/>
              <a:buChar char="§"/>
            </a:pPr>
            <a:r>
              <a:rPr kumimoji="0" lang="en-US">
                <a:ea typeface="ＭＳ Ｐゴシック" pitchFamily="-105" charset="-128"/>
              </a:rPr>
              <a:t>tiny gap at this junction is called the </a:t>
            </a:r>
            <a:r>
              <a:rPr kumimoji="0" lang="en-US" i="1">
                <a:ea typeface="ＭＳ Ｐゴシック" pitchFamily="-105" charset="-128"/>
              </a:rPr>
              <a:t>synaptic gap</a:t>
            </a:r>
            <a:r>
              <a:rPr kumimoji="0" lang="en-US">
                <a:ea typeface="ＭＳ Ｐゴシック" pitchFamily="-105" charset="-128"/>
              </a:rPr>
              <a:t> or </a:t>
            </a:r>
            <a:r>
              <a:rPr kumimoji="0" lang="en-US" i="1">
                <a:ea typeface="ＭＳ Ｐゴシック" pitchFamily="-105" charset="-128"/>
              </a:rPr>
              <a:t>cleft</a:t>
            </a:r>
          </a:p>
          <a:p>
            <a:pPr lvl="1">
              <a:buFont typeface="Wingdings" pitchFamily="-105" charset="2"/>
              <a:buChar char="§"/>
            </a:pPr>
            <a:r>
              <a:rPr kumimoji="0" lang="en-US">
                <a:ea typeface="ＭＳ Ｐゴシック" pitchFamily="-105" charset="-128"/>
              </a:rPr>
              <a:t>Neurons work by electricity.  Electricity will not go over a space, so it stops.</a:t>
            </a:r>
          </a:p>
        </p:txBody>
      </p:sp>
      <p:pic>
        <p:nvPicPr>
          <p:cNvPr id="23556" name="Picture 6"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6985000" cy="1143000"/>
          </a:xfrm>
        </p:spPr>
        <p:txBody>
          <a:bodyPr/>
          <a:lstStyle/>
          <a:p>
            <a:r>
              <a:rPr lang="en-US" sz="4400">
                <a:solidFill>
                  <a:srgbClr val="6600CC"/>
                </a:solidFill>
              </a:rPr>
              <a:t>Structure of a Neuron</a:t>
            </a:r>
          </a:p>
        </p:txBody>
      </p:sp>
      <p:pic>
        <p:nvPicPr>
          <p:cNvPr id="24579" name="Picture 7"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a:ln w="9525">
            <a:noFill/>
            <a:miter lim="800000"/>
            <a:headEnd/>
            <a:tailEnd/>
          </a:ln>
        </p:spPr>
      </p:pic>
      <p:sp>
        <p:nvSpPr>
          <p:cNvPr id="24580" name="Text Box 8"/>
          <p:cNvSpPr txBox="1">
            <a:spLocks noChangeArrowheads="1"/>
          </p:cNvSpPr>
          <p:nvPr/>
        </p:nvSpPr>
        <p:spPr bwMode="auto">
          <a:xfrm>
            <a:off x="381000" y="1600200"/>
            <a:ext cx="34290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solidFill>
                <a:srgbClr val="FF0000"/>
              </a:solidFill>
            </a:endParaRPr>
          </a:p>
        </p:txBody>
      </p:sp>
      <p:pic>
        <p:nvPicPr>
          <p:cNvPr id="24581" name="Picture 11" descr="figure-02-01.jpg                                               0001F5E7BFD                            B892F25D:"/>
          <p:cNvPicPr>
            <a:picLocks noChangeAspect="1" noChangeArrowheads="1"/>
          </p:cNvPicPr>
          <p:nvPr/>
        </p:nvPicPr>
        <p:blipFill>
          <a:blip r:embed="rId3"/>
          <a:srcRect/>
          <a:stretch>
            <a:fillRect/>
          </a:stretch>
        </p:blipFill>
        <p:spPr bwMode="auto">
          <a:xfrm>
            <a:off x="303213" y="2266950"/>
            <a:ext cx="8535987" cy="443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28600"/>
            <a:ext cx="6985000" cy="1143000"/>
          </a:xfrm>
        </p:spPr>
        <p:txBody>
          <a:bodyPr/>
          <a:lstStyle/>
          <a:p>
            <a:r>
              <a:rPr lang="en-US" sz="4400">
                <a:solidFill>
                  <a:srgbClr val="6600CC"/>
                </a:solidFill>
              </a:rPr>
              <a:t>Neural Communication</a:t>
            </a:r>
          </a:p>
        </p:txBody>
      </p:sp>
      <p:pic>
        <p:nvPicPr>
          <p:cNvPr id="25603" name="Picture 9"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a:ln w="9525">
            <a:noFill/>
            <a:miter lim="800000"/>
            <a:headEnd/>
            <a:tailEnd/>
          </a:ln>
        </p:spPr>
      </p:pic>
      <p:pic>
        <p:nvPicPr>
          <p:cNvPr id="25604" name="Picture 12" descr="Fig_5_21.gif                                                   00006F14&#10;Love Child                     B3E4B0F3:"/>
          <p:cNvPicPr>
            <a:picLocks noChangeAspect="1" noChangeArrowheads="1"/>
          </p:cNvPicPr>
          <p:nvPr/>
        </p:nvPicPr>
        <p:blipFill>
          <a:blip r:embed="rId3">
            <a:lum bright="-18000" contrast="30000"/>
          </a:blip>
          <a:srcRect/>
          <a:stretch>
            <a:fillRect/>
          </a:stretch>
        </p:blipFill>
        <p:spPr bwMode="auto">
          <a:xfrm>
            <a:off x="0" y="1828800"/>
            <a:ext cx="91440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a:r>
              <a:rPr kumimoji="0" lang="en-US" sz="3600">
                <a:solidFill>
                  <a:srgbClr val="6600CC"/>
                </a:solidFill>
              </a:rPr>
              <a:t>Neurotransmitters</a:t>
            </a:r>
            <a:r>
              <a:rPr kumimoji="0" lang="en-US" sz="3600"/>
              <a:t/>
            </a:r>
            <a:br>
              <a:rPr kumimoji="0" lang="en-US" sz="3600"/>
            </a:br>
            <a:endParaRPr kumimoji="0" lang="en-US" sz="3600"/>
          </a:p>
        </p:txBody>
      </p:sp>
      <p:sp>
        <p:nvSpPr>
          <p:cNvPr id="26627" name="Rectangle 3"/>
          <p:cNvSpPr>
            <a:spLocks noGrp="1" noChangeArrowheads="1"/>
          </p:cNvSpPr>
          <p:nvPr>
            <p:ph type="body" idx="1"/>
          </p:nvPr>
        </p:nvSpPr>
        <p:spPr/>
        <p:txBody>
          <a:bodyPr/>
          <a:lstStyle/>
          <a:p>
            <a:pPr lvl="1">
              <a:buFont typeface="Wingdings" pitchFamily="-105" charset="2"/>
              <a:buChar char="§"/>
            </a:pPr>
            <a:r>
              <a:rPr kumimoji="0" lang="en-US" sz="2400">
                <a:ea typeface="ＭＳ Ｐゴシック" pitchFamily="-105" charset="-128"/>
              </a:rPr>
              <a:t>chemical messengers that traverse the synaptic gaps between neurons</a:t>
            </a:r>
          </a:p>
          <a:p>
            <a:pPr lvl="1">
              <a:buFont typeface="Wingdings" pitchFamily="-105" charset="2"/>
              <a:buChar char="§"/>
            </a:pPr>
            <a:r>
              <a:rPr kumimoji="0" lang="en-US" sz="2400">
                <a:ea typeface="ＭＳ Ｐゴシック" pitchFamily="-105" charset="-128"/>
              </a:rPr>
              <a:t>when released by the sending neuron, neuro-transmitters travel across the synapse and bind to receptor sites on the receiving neuron, thereby influencing whether it will generate a neural impulse</a:t>
            </a:r>
          </a:p>
          <a:p>
            <a:pPr lvl="1">
              <a:buFont typeface="Wingdings" pitchFamily="-105" charset="2"/>
              <a:buChar char="§"/>
            </a:pPr>
            <a:r>
              <a:rPr kumimoji="0" lang="en-US" sz="2400">
                <a:ea typeface="ＭＳ Ｐゴシック" pitchFamily="-105" charset="-128"/>
              </a:rPr>
              <a:t>If the message is for arm movement, the vesicles only release neurotransmitters involved in the movement circuit.</a:t>
            </a:r>
          </a:p>
          <a:p>
            <a:pPr lvl="1">
              <a:buFont typeface="Wingdings" pitchFamily="-105" charset="2"/>
              <a:buChar char="§"/>
            </a:pPr>
            <a:r>
              <a:rPr kumimoji="0" lang="en-US" sz="2400">
                <a:ea typeface="ＭＳ Ｐゴシック" pitchFamily="-105" charset="-128"/>
              </a:rPr>
              <a:t>There are dozens of different neurotransmitters.</a:t>
            </a:r>
          </a:p>
          <a:p>
            <a:endParaRPr lang="en-US" sz="24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6985000" cy="1143000"/>
          </a:xfrm>
        </p:spPr>
        <p:txBody>
          <a:bodyPr/>
          <a:lstStyle/>
          <a:p>
            <a:r>
              <a:rPr lang="en-US" sz="4400">
                <a:solidFill>
                  <a:srgbClr val="6600CC"/>
                </a:solidFill>
              </a:rPr>
              <a:t>Neurotransmitters</a:t>
            </a:r>
          </a:p>
        </p:txBody>
      </p:sp>
      <p:pic>
        <p:nvPicPr>
          <p:cNvPr id="27651" name="Picture 24"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a:ln w="9525">
            <a:noFill/>
            <a:miter lim="800000"/>
            <a:headEnd/>
            <a:tailEnd/>
          </a:ln>
        </p:spPr>
      </p:pic>
      <p:pic>
        <p:nvPicPr>
          <p:cNvPr id="27652" name="Picture 26" descr="table-02-01.jpg                                                0001F5E7BFD                            B892F25D:"/>
          <p:cNvPicPr>
            <a:picLocks noChangeAspect="1" noChangeArrowheads="1"/>
          </p:cNvPicPr>
          <p:nvPr/>
        </p:nvPicPr>
        <p:blipFill>
          <a:blip r:embed="rId3"/>
          <a:srcRect/>
          <a:stretch>
            <a:fillRect/>
          </a:stretch>
        </p:blipFill>
        <p:spPr bwMode="auto">
          <a:xfrm>
            <a:off x="0" y="1828800"/>
            <a:ext cx="91440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6985000" cy="1143000"/>
          </a:xfrm>
        </p:spPr>
        <p:txBody>
          <a:bodyPr/>
          <a:lstStyle/>
          <a:p>
            <a:r>
              <a:rPr lang="en-US" sz="3600"/>
              <a:t>Neurotransmitters</a:t>
            </a:r>
          </a:p>
        </p:txBody>
      </p:sp>
      <p:sp>
        <p:nvSpPr>
          <p:cNvPr id="28675" name="Rectangle 3"/>
          <p:cNvSpPr>
            <a:spLocks noGrp="1" noChangeArrowheads="1"/>
          </p:cNvSpPr>
          <p:nvPr>
            <p:ph type="body" idx="1"/>
          </p:nvPr>
        </p:nvSpPr>
        <p:spPr>
          <a:xfrm>
            <a:off x="304800" y="1905000"/>
            <a:ext cx="8305800" cy="4552950"/>
          </a:xfrm>
        </p:spPr>
        <p:txBody>
          <a:bodyPr/>
          <a:lstStyle/>
          <a:p>
            <a:pPr>
              <a:lnSpc>
                <a:spcPct val="90000"/>
              </a:lnSpc>
              <a:buFont typeface="Wingdings" pitchFamily="-105" charset="2"/>
              <a:buChar char="§"/>
            </a:pPr>
            <a:r>
              <a:rPr kumimoji="0" lang="en-US" sz="2800">
                <a:solidFill>
                  <a:srgbClr val="6600CC"/>
                </a:solidFill>
              </a:rPr>
              <a:t>Acetylcholine [ah-seat-el-KO-leen]</a:t>
            </a:r>
            <a:r>
              <a:rPr kumimoji="0" lang="en-US" sz="2800"/>
              <a:t> </a:t>
            </a:r>
            <a:r>
              <a:rPr kumimoji="0" lang="en-US" sz="2800">
                <a:solidFill>
                  <a:srgbClr val="6600CC"/>
                </a:solidFill>
              </a:rPr>
              <a:t>(Ach)</a:t>
            </a:r>
          </a:p>
          <a:p>
            <a:pPr lvl="1">
              <a:lnSpc>
                <a:spcPct val="90000"/>
              </a:lnSpc>
              <a:buFont typeface="Wingdings" pitchFamily="-105" charset="2"/>
              <a:buChar char="§"/>
            </a:pPr>
            <a:r>
              <a:rPr kumimoji="0" lang="en-US">
                <a:ea typeface="ＭＳ Ｐゴシック" pitchFamily="-105" charset="-128"/>
              </a:rPr>
              <a:t>most common, best understood</a:t>
            </a:r>
          </a:p>
          <a:p>
            <a:pPr lvl="1">
              <a:lnSpc>
                <a:spcPct val="90000"/>
              </a:lnSpc>
              <a:buFont typeface="Wingdings" pitchFamily="-105" charset="2"/>
              <a:buChar char="§"/>
            </a:pPr>
            <a:r>
              <a:rPr kumimoji="0" lang="en-US">
                <a:ea typeface="ＭＳ Ｐゴシック" pitchFamily="-105" charset="-128"/>
              </a:rPr>
              <a:t>a neurotransmitter that, among its functions, triggers muscle contraction</a:t>
            </a:r>
          </a:p>
          <a:p>
            <a:pPr lvl="1">
              <a:lnSpc>
                <a:spcPct val="90000"/>
              </a:lnSpc>
              <a:buFont typeface="Wingdings" pitchFamily="-105" charset="2"/>
              <a:buChar char="§"/>
            </a:pPr>
            <a:r>
              <a:rPr kumimoji="0" lang="en-US">
                <a:ea typeface="ＭＳ Ｐゴシック" pitchFamily="-105" charset="-128"/>
              </a:rPr>
              <a:t>is involved in memory (a shortage of causes Alzheimer’s Disease)</a:t>
            </a:r>
          </a:p>
          <a:p>
            <a:pPr>
              <a:lnSpc>
                <a:spcPct val="90000"/>
              </a:lnSpc>
              <a:buFont typeface="Wingdings" pitchFamily="-105" charset="2"/>
              <a:buChar char="§"/>
            </a:pPr>
            <a:r>
              <a:rPr kumimoji="0" lang="en-US" sz="2800">
                <a:solidFill>
                  <a:srgbClr val="6600CC"/>
                </a:solidFill>
              </a:rPr>
              <a:t>Endorphins [en-DOR-fins]</a:t>
            </a:r>
            <a:r>
              <a:rPr kumimoji="0" lang="en-US" sz="2800"/>
              <a:t> </a:t>
            </a:r>
          </a:p>
          <a:p>
            <a:pPr lvl="1">
              <a:lnSpc>
                <a:spcPct val="90000"/>
              </a:lnSpc>
              <a:buFont typeface="Wingdings" pitchFamily="-105" charset="2"/>
              <a:buChar char="§"/>
            </a:pPr>
            <a:r>
              <a:rPr kumimoji="0" lang="en-US">
                <a:ea typeface="ＭＳ Ｐゴシック" pitchFamily="-105" charset="-128"/>
              </a:rPr>
              <a:t>“morphine within” </a:t>
            </a:r>
          </a:p>
          <a:p>
            <a:pPr lvl="1">
              <a:lnSpc>
                <a:spcPct val="90000"/>
              </a:lnSpc>
              <a:buFont typeface="Wingdings" pitchFamily="-105" charset="2"/>
              <a:buChar char="§"/>
            </a:pPr>
            <a:r>
              <a:rPr kumimoji="0" lang="en-US">
                <a:ea typeface="ＭＳ Ｐゴシック" pitchFamily="-105" charset="-128"/>
              </a:rPr>
              <a:t>natural, opiate like neurotransmitters</a:t>
            </a:r>
          </a:p>
          <a:p>
            <a:pPr lvl="1">
              <a:lnSpc>
                <a:spcPct val="90000"/>
              </a:lnSpc>
              <a:buFont typeface="Wingdings" pitchFamily="-105" charset="2"/>
              <a:buChar char="§"/>
            </a:pPr>
            <a:r>
              <a:rPr kumimoji="0" lang="en-US">
                <a:ea typeface="ＭＳ Ｐゴシック" pitchFamily="-105" charset="-128"/>
              </a:rPr>
              <a:t> linked to pain control and to pleasure</a:t>
            </a:r>
          </a:p>
        </p:txBody>
      </p:sp>
      <p:pic>
        <p:nvPicPr>
          <p:cNvPr id="28676" name="Picture 6"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p:txBody>
          <a:bodyPr/>
          <a:lstStyle/>
          <a:p>
            <a:pPr>
              <a:buFont typeface="Monotype Sorts" pitchFamily="-105" charset="2"/>
              <a:buNone/>
            </a:pPr>
            <a:r>
              <a:rPr lang="en-US" sz="2800" b="1" u="sng">
                <a:solidFill>
                  <a:srgbClr val="6600CC"/>
                </a:solidFill>
              </a:rPr>
              <a:t>Dopamine-</a:t>
            </a:r>
          </a:p>
          <a:p>
            <a:r>
              <a:rPr lang="en-US" sz="2800"/>
              <a:t>Involved in the control of bodily movements, learning, attention, &amp; emotion. </a:t>
            </a:r>
          </a:p>
          <a:p>
            <a:r>
              <a:rPr lang="en-US" sz="2800"/>
              <a:t>Shortage causes Parkinson’s disease</a:t>
            </a:r>
          </a:p>
          <a:p>
            <a:r>
              <a:rPr lang="en-US" sz="2800"/>
              <a:t>Excessive dopamine linked with schizophrenia </a:t>
            </a:r>
          </a:p>
          <a:p>
            <a:pPr>
              <a:buFont typeface="Monotype Sorts" pitchFamily="-105" charset="2"/>
              <a:buNone/>
            </a:pPr>
            <a:r>
              <a:rPr lang="en-US" sz="2800" b="1" u="sng">
                <a:solidFill>
                  <a:srgbClr val="6600CC"/>
                </a:solidFill>
              </a:rPr>
              <a:t>Seratonin</a:t>
            </a:r>
          </a:p>
          <a:p>
            <a:pPr>
              <a:buFont typeface="Monotype Sorts" pitchFamily="-105" charset="2"/>
              <a:buNone/>
            </a:pPr>
            <a:r>
              <a:rPr lang="en-US" sz="2800"/>
              <a:t>	Affects mood, hunger, sleep and arousal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6985000" cy="1143000"/>
          </a:xfrm>
        </p:spPr>
        <p:txBody>
          <a:bodyPr/>
          <a:lstStyle/>
          <a:p>
            <a:r>
              <a:rPr lang="en-US" sz="4400">
                <a:solidFill>
                  <a:srgbClr val="6600CC"/>
                </a:solidFill>
              </a:rPr>
              <a:t>Neural Communication</a:t>
            </a:r>
          </a:p>
        </p:txBody>
      </p:sp>
      <p:pic>
        <p:nvPicPr>
          <p:cNvPr id="30723" name="Picture 6"/>
          <p:cNvPicPr>
            <a:picLocks noChangeAspect="1" noChangeArrowheads="1"/>
          </p:cNvPicPr>
          <p:nvPr/>
        </p:nvPicPr>
        <p:blipFill>
          <a:blip r:embed="rId2"/>
          <a:srcRect/>
          <a:stretch>
            <a:fillRect/>
          </a:stretch>
        </p:blipFill>
        <p:spPr bwMode="auto">
          <a:xfrm>
            <a:off x="0" y="1905000"/>
            <a:ext cx="4572000" cy="4800600"/>
          </a:xfrm>
          <a:prstGeom prst="rect">
            <a:avLst/>
          </a:prstGeom>
          <a:noFill/>
          <a:ln w="9525">
            <a:noFill/>
            <a:miter lim="800000"/>
            <a:headEnd/>
            <a:tailEnd/>
          </a:ln>
        </p:spPr>
      </p:pic>
      <p:sp>
        <p:nvSpPr>
          <p:cNvPr id="30724" name="Text Box 7"/>
          <p:cNvSpPr txBox="1">
            <a:spLocks noChangeArrowheads="1"/>
          </p:cNvSpPr>
          <p:nvPr/>
        </p:nvSpPr>
        <p:spPr bwMode="auto">
          <a:xfrm>
            <a:off x="381000" y="6400800"/>
            <a:ext cx="3886200" cy="457200"/>
          </a:xfrm>
          <a:prstGeom prst="rect">
            <a:avLst/>
          </a:prstGeom>
          <a:solidFill>
            <a:schemeClr val="bg1"/>
          </a:solidFill>
          <a:ln w="9525">
            <a:noFill/>
            <a:miter lim="800000"/>
            <a:headEnd/>
            <a:tailEnd/>
          </a:ln>
        </p:spPr>
        <p:txBody>
          <a:bodyPr>
            <a:prstTxWarp prst="textNoShape">
              <a:avLst/>
            </a:prstTxWarp>
            <a:spAutoFit/>
          </a:bodyPr>
          <a:lstStyle/>
          <a:p>
            <a:pPr algn="ctr"/>
            <a:r>
              <a:rPr lang="en-US" b="1">
                <a:latin typeface="Arial" pitchFamily="-105" charset="0"/>
              </a:rPr>
              <a:t>Serotonin Pathways</a:t>
            </a:r>
          </a:p>
        </p:txBody>
      </p:sp>
      <p:pic>
        <p:nvPicPr>
          <p:cNvPr id="30725" name="Picture 8" descr="H:\Stress\Myers7\7ecover.gif"/>
          <p:cNvPicPr>
            <a:picLocks noChangeAspect="1" noChangeArrowheads="1"/>
          </p:cNvPicPr>
          <p:nvPr/>
        </p:nvPicPr>
        <p:blipFill>
          <a:blip r:embed="rId3"/>
          <a:srcRect/>
          <a:stretch>
            <a:fillRect/>
          </a:stretch>
        </p:blipFill>
        <p:spPr bwMode="auto">
          <a:xfrm>
            <a:off x="7604125" y="152400"/>
            <a:ext cx="1343025" cy="1600200"/>
          </a:xfrm>
          <a:prstGeom prst="rect">
            <a:avLst/>
          </a:prstGeom>
          <a:noFill/>
          <a:ln w="9525">
            <a:noFill/>
            <a:miter lim="800000"/>
            <a:headEnd/>
            <a:tailEnd/>
          </a:ln>
        </p:spPr>
      </p:pic>
      <p:grpSp>
        <p:nvGrpSpPr>
          <p:cNvPr id="2" name="Group 9"/>
          <p:cNvGrpSpPr>
            <a:grpSpLocks/>
          </p:cNvGrpSpPr>
          <p:nvPr/>
        </p:nvGrpSpPr>
        <p:grpSpPr bwMode="auto">
          <a:xfrm>
            <a:off x="4572000" y="1905000"/>
            <a:ext cx="4572000" cy="4953000"/>
            <a:chOff x="1440" y="1056"/>
            <a:chExt cx="2880" cy="3120"/>
          </a:xfrm>
        </p:grpSpPr>
        <p:pic>
          <p:nvPicPr>
            <p:cNvPr id="30727" name="Picture 10"/>
            <p:cNvPicPr>
              <a:picLocks noChangeAspect="1" noChangeArrowheads="1"/>
            </p:cNvPicPr>
            <p:nvPr/>
          </p:nvPicPr>
          <p:blipFill>
            <a:blip r:embed="rId4"/>
            <a:srcRect/>
            <a:stretch>
              <a:fillRect/>
            </a:stretch>
          </p:blipFill>
          <p:spPr bwMode="auto">
            <a:xfrm>
              <a:off x="1440" y="1056"/>
              <a:ext cx="2880" cy="3024"/>
            </a:xfrm>
            <a:prstGeom prst="rect">
              <a:avLst/>
            </a:prstGeom>
            <a:noFill/>
            <a:ln w="9525">
              <a:noFill/>
              <a:miter lim="800000"/>
              <a:headEnd/>
              <a:tailEnd/>
            </a:ln>
          </p:spPr>
        </p:pic>
        <p:sp>
          <p:nvSpPr>
            <p:cNvPr id="30728" name="Text Box 11"/>
            <p:cNvSpPr txBox="1">
              <a:spLocks noChangeArrowheads="1"/>
            </p:cNvSpPr>
            <p:nvPr/>
          </p:nvSpPr>
          <p:spPr bwMode="auto">
            <a:xfrm>
              <a:off x="1920" y="3888"/>
              <a:ext cx="1983" cy="288"/>
            </a:xfrm>
            <a:prstGeom prst="rect">
              <a:avLst/>
            </a:prstGeom>
            <a:solidFill>
              <a:schemeClr val="bg1"/>
            </a:solidFill>
            <a:ln w="9525">
              <a:noFill/>
              <a:miter lim="800000"/>
              <a:headEnd/>
              <a:tailEnd/>
            </a:ln>
          </p:spPr>
          <p:txBody>
            <a:bodyPr wrap="none">
              <a:prstTxWarp prst="textNoShape">
                <a:avLst/>
              </a:prstTxWarp>
              <a:spAutoFit/>
            </a:bodyPr>
            <a:lstStyle/>
            <a:p>
              <a:r>
                <a:rPr lang="en-US" b="1">
                  <a:latin typeface="Arial" pitchFamily="-105" charset="0"/>
                </a:rPr>
                <a:t>Dopamine Pathways</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92500" lnSpcReduction="10000"/>
          </a:bodyPr>
          <a:lstStyle/>
          <a:p>
            <a:r>
              <a:rPr lang="en-US" u="sng" dirty="0" smtClean="0"/>
              <a:t>This unit is called the Neuroscience Behavior- it is also known as Biopsychology. Considering the units we just covered, or information you might have learned in other classes,  what do you know about neuroscience? What do you want to know? </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KWL In your notebook</a:t>
            </a:r>
          </a:p>
          <a:p>
            <a:endParaRPr lang="en-US" dirty="0" smtClean="0"/>
          </a:p>
          <a:p>
            <a:r>
              <a:rPr lang="en-US" dirty="0" smtClean="0"/>
              <a:t>What do you know about neuroscience already?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400">
                <a:solidFill>
                  <a:srgbClr val="6600CC"/>
                </a:solidFill>
              </a:rPr>
              <a:t>Neural Communication</a:t>
            </a:r>
          </a:p>
        </p:txBody>
      </p:sp>
      <p:sp>
        <p:nvSpPr>
          <p:cNvPr id="31747" name="Rectangle 3"/>
          <p:cNvSpPr>
            <a:spLocks noGrp="1" noChangeArrowheads="1"/>
          </p:cNvSpPr>
          <p:nvPr>
            <p:ph type="body" idx="1"/>
          </p:nvPr>
        </p:nvSpPr>
        <p:spPr/>
        <p:txBody>
          <a:bodyPr/>
          <a:lstStyle/>
          <a:p>
            <a:pPr>
              <a:buFont typeface="Monotype Sorts" pitchFamily="-105" charset="2"/>
              <a:buNone/>
            </a:pPr>
            <a:r>
              <a:rPr lang="en-US" sz="2800"/>
              <a:t>Neural communication refers to how the neurons relay messages to each other.  It is referred to an </a:t>
            </a:r>
            <a:r>
              <a:rPr lang="en-US" sz="2800" b="1"/>
              <a:t>electrochemical reaction</a:t>
            </a:r>
            <a:r>
              <a:rPr lang="en-US" sz="2800"/>
              <a:t>.</a:t>
            </a:r>
          </a:p>
          <a:p>
            <a:pPr>
              <a:buFont typeface="Monotype Sorts" pitchFamily="-105" charset="2"/>
              <a:buNone/>
            </a:pPr>
            <a:r>
              <a:rPr lang="en-US" sz="2800"/>
              <a:t>Neurons are surrounded by fluid.  The fluid inside a neuron contains negative charged atoms, called ions, ( - ) from the fluid located outside the neuron, which has positive charged ions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Neural communication cont’d</a:t>
            </a:r>
            <a:endParaRPr lang="en-US" dirty="0"/>
          </a:p>
        </p:txBody>
      </p:sp>
      <p:sp>
        <p:nvSpPr>
          <p:cNvPr id="32771" name="Rectangle 3"/>
          <p:cNvSpPr>
            <a:spLocks noGrp="1" noChangeArrowheads="1"/>
          </p:cNvSpPr>
          <p:nvPr>
            <p:ph type="body" idx="1"/>
          </p:nvPr>
        </p:nvSpPr>
        <p:spPr/>
        <p:txBody>
          <a:bodyPr/>
          <a:lstStyle/>
          <a:p>
            <a:pPr>
              <a:buFont typeface="Monotype Sorts" pitchFamily="-105" charset="2"/>
              <a:buNone/>
            </a:pPr>
            <a:r>
              <a:rPr lang="en-US" sz="2800"/>
              <a:t>The neural membrane only allows certain ions through the membrane.</a:t>
            </a:r>
          </a:p>
          <a:p>
            <a:pPr>
              <a:buFont typeface="Monotype Sorts" pitchFamily="-105" charset="2"/>
              <a:buNone/>
            </a:pPr>
            <a:r>
              <a:rPr lang="en-US" sz="2800"/>
              <a:t>Positively charged sodium and potassium ions and negatively charged chloride ions flow back and forth across the cell membrane, but they do not cross at the same rate.  The difference in the flow leads to a higher concentration of negatively charged ions inside the cell.</a:t>
            </a:r>
          </a:p>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6985000" cy="1143000"/>
          </a:xfrm>
        </p:spPr>
        <p:txBody>
          <a:bodyPr/>
          <a:lstStyle/>
          <a:p>
            <a:r>
              <a:rPr lang="en-US" sz="4400">
                <a:solidFill>
                  <a:srgbClr val="6600CC"/>
                </a:solidFill>
              </a:rPr>
              <a:t>Neural Communication</a:t>
            </a:r>
          </a:p>
        </p:txBody>
      </p:sp>
      <p:grpSp>
        <p:nvGrpSpPr>
          <p:cNvPr id="2" name="Group 19"/>
          <p:cNvGrpSpPr>
            <a:grpSpLocks/>
          </p:cNvGrpSpPr>
          <p:nvPr/>
        </p:nvGrpSpPr>
        <p:grpSpPr bwMode="auto">
          <a:xfrm>
            <a:off x="0" y="1581150"/>
            <a:ext cx="9144000" cy="5064125"/>
            <a:chOff x="0" y="996"/>
            <a:chExt cx="5760" cy="3190"/>
          </a:xfrm>
        </p:grpSpPr>
        <p:pic>
          <p:nvPicPr>
            <p:cNvPr id="37894" name="Picture 10"/>
            <p:cNvPicPr>
              <a:picLocks noChangeAspect="1" noChangeArrowheads="1"/>
            </p:cNvPicPr>
            <p:nvPr/>
          </p:nvPicPr>
          <p:blipFill>
            <a:blip r:embed="rId2"/>
            <a:srcRect/>
            <a:stretch>
              <a:fillRect/>
            </a:stretch>
          </p:blipFill>
          <p:spPr bwMode="auto">
            <a:xfrm>
              <a:off x="0" y="996"/>
              <a:ext cx="5760" cy="3180"/>
            </a:xfrm>
            <a:prstGeom prst="rect">
              <a:avLst/>
            </a:prstGeom>
            <a:noFill/>
            <a:ln w="9525">
              <a:noFill/>
              <a:miter lim="800000"/>
              <a:headEnd/>
              <a:tailEnd/>
            </a:ln>
          </p:spPr>
        </p:pic>
        <p:sp>
          <p:nvSpPr>
            <p:cNvPr id="37895" name="Rectangle 11"/>
            <p:cNvSpPr>
              <a:spLocks noChangeArrowheads="1"/>
            </p:cNvSpPr>
            <p:nvPr/>
          </p:nvSpPr>
          <p:spPr bwMode="auto">
            <a:xfrm>
              <a:off x="240" y="3168"/>
              <a:ext cx="1728" cy="816"/>
            </a:xfrm>
            <a:prstGeom prst="rect">
              <a:avLst/>
            </a:prstGeom>
            <a:solidFill>
              <a:schemeClr val="bg1"/>
            </a:solidFill>
            <a:ln w="9525">
              <a:noFill/>
              <a:miter lim="800000"/>
              <a:headEnd/>
              <a:tailEnd/>
            </a:ln>
          </p:spPr>
          <p:txBody>
            <a:bodyPr wrap="none" anchor="ctr">
              <a:prstTxWarp prst="textNoShape">
                <a:avLst/>
              </a:prstTxWarp>
            </a:bodyPr>
            <a:lstStyle/>
            <a:p>
              <a:r>
                <a:rPr lang="en-US" b="1">
                  <a:latin typeface="Arial" pitchFamily="-105" charset="0"/>
                </a:rPr>
                <a:t>Cell body end </a:t>
              </a:r>
            </a:p>
            <a:p>
              <a:r>
                <a:rPr lang="en-US" b="1">
                  <a:latin typeface="Arial" pitchFamily="-105" charset="0"/>
                </a:rPr>
                <a:t>of axon</a:t>
              </a:r>
              <a:endParaRPr lang="en-US"/>
            </a:p>
          </p:txBody>
        </p:sp>
        <p:sp>
          <p:nvSpPr>
            <p:cNvPr id="37896" name="Rectangle 12"/>
            <p:cNvSpPr>
              <a:spLocks noChangeArrowheads="1"/>
            </p:cNvSpPr>
            <p:nvPr/>
          </p:nvSpPr>
          <p:spPr bwMode="auto">
            <a:xfrm>
              <a:off x="1872" y="1968"/>
              <a:ext cx="2448" cy="62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7897" name="Rectangle 13"/>
            <p:cNvSpPr>
              <a:spLocks noChangeArrowheads="1"/>
            </p:cNvSpPr>
            <p:nvPr/>
          </p:nvSpPr>
          <p:spPr bwMode="auto">
            <a:xfrm>
              <a:off x="3792" y="2496"/>
              <a:ext cx="1968" cy="43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7898" name="Rectangle 14"/>
            <p:cNvSpPr>
              <a:spLocks noChangeArrowheads="1"/>
            </p:cNvSpPr>
            <p:nvPr/>
          </p:nvSpPr>
          <p:spPr bwMode="auto">
            <a:xfrm>
              <a:off x="1872" y="3696"/>
              <a:ext cx="3072" cy="38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7899" name="Line 15"/>
            <p:cNvSpPr>
              <a:spLocks noChangeShapeType="1"/>
            </p:cNvSpPr>
            <p:nvPr/>
          </p:nvSpPr>
          <p:spPr bwMode="auto">
            <a:xfrm>
              <a:off x="480" y="2736"/>
              <a:ext cx="240" cy="57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7900" name="Line 17"/>
            <p:cNvSpPr>
              <a:spLocks noChangeShapeType="1"/>
            </p:cNvSpPr>
            <p:nvPr/>
          </p:nvSpPr>
          <p:spPr bwMode="auto">
            <a:xfrm>
              <a:off x="384" y="4080"/>
              <a:ext cx="4800" cy="0"/>
            </a:xfrm>
            <a:prstGeom prst="line">
              <a:avLst/>
            </a:prstGeom>
            <a:noFill/>
            <a:ln w="304800">
              <a:solidFill>
                <a:srgbClr val="FF9999"/>
              </a:solidFill>
              <a:round/>
              <a:headEnd/>
              <a:tailEnd type="triangle" w="med" len="med"/>
            </a:ln>
          </p:spPr>
          <p:txBody>
            <a:bodyPr wrap="none" anchor="ctr">
              <a:prstTxWarp prst="textNoShape">
                <a:avLst/>
              </a:prstTxWarp>
            </a:bodyPr>
            <a:lstStyle/>
            <a:p>
              <a:endParaRPr lang="en-US"/>
            </a:p>
          </p:txBody>
        </p:sp>
        <p:sp>
          <p:nvSpPr>
            <p:cNvPr id="37901" name="Text Box 18"/>
            <p:cNvSpPr txBox="1">
              <a:spLocks noChangeArrowheads="1"/>
            </p:cNvSpPr>
            <p:nvPr/>
          </p:nvSpPr>
          <p:spPr bwMode="auto">
            <a:xfrm>
              <a:off x="528" y="3936"/>
              <a:ext cx="3969" cy="250"/>
            </a:xfrm>
            <a:prstGeom prst="rect">
              <a:avLst/>
            </a:prstGeom>
            <a:noFill/>
            <a:ln w="9525">
              <a:noFill/>
              <a:miter lim="800000"/>
              <a:headEnd/>
              <a:tailEnd/>
            </a:ln>
          </p:spPr>
          <p:txBody>
            <a:bodyPr wrap="none">
              <a:prstTxWarp prst="textNoShape">
                <a:avLst/>
              </a:prstTxWarp>
              <a:spAutoFit/>
            </a:bodyPr>
            <a:lstStyle/>
            <a:p>
              <a:r>
                <a:rPr lang="en-US" sz="2000" b="1">
                  <a:latin typeface="Arial" pitchFamily="-105" charset="0"/>
                </a:rPr>
                <a:t>Direction of neural impulse: toward axon terminals</a:t>
              </a:r>
            </a:p>
          </p:txBody>
        </p:sp>
      </p:grpSp>
      <p:pic>
        <p:nvPicPr>
          <p:cNvPr id="37892" name="Picture 20" descr="H:\Stress\Myers7\7ecover.gif"/>
          <p:cNvPicPr>
            <a:picLocks noChangeAspect="1" noChangeArrowheads="1"/>
          </p:cNvPicPr>
          <p:nvPr/>
        </p:nvPicPr>
        <p:blipFill>
          <a:blip r:embed="rId3"/>
          <a:srcRect/>
          <a:stretch>
            <a:fillRect/>
          </a:stretch>
        </p:blipFill>
        <p:spPr bwMode="auto">
          <a:xfrm>
            <a:off x="7604125" y="152400"/>
            <a:ext cx="1343025" cy="1600200"/>
          </a:xfrm>
          <a:prstGeom prst="rect">
            <a:avLst/>
          </a:prstGeom>
          <a:noFill/>
          <a:ln w="9525">
            <a:noFill/>
            <a:miter lim="800000"/>
            <a:headEnd/>
            <a:tailEnd/>
          </a:ln>
        </p:spPr>
      </p:pic>
      <p:sp>
        <p:nvSpPr>
          <p:cNvPr id="37893" name="Rectangle 21"/>
          <p:cNvSpPr>
            <a:spLocks noChangeArrowheads="1"/>
          </p:cNvSpPr>
          <p:nvPr/>
        </p:nvSpPr>
        <p:spPr bwMode="auto">
          <a:xfrm>
            <a:off x="3657600" y="1828800"/>
            <a:ext cx="184150" cy="457200"/>
          </a:xfrm>
          <a:prstGeom prst="rect">
            <a:avLst/>
          </a:prstGeom>
          <a:noFill/>
          <a:ln w="9525">
            <a:noFill/>
            <a:miter lim="800000"/>
            <a:headEnd/>
            <a:tailEnd/>
          </a:ln>
        </p:spPr>
        <p:txBody>
          <a:bodyPr wrap="none">
            <a:prstTxWarp prst="textNoShape">
              <a:avLst/>
            </a:prstTxWarp>
            <a:spAutoFit/>
          </a:bodyPr>
          <a:lstStyle/>
          <a:p>
            <a:pPr>
              <a:spcBef>
                <a:spcPct val="50000"/>
              </a:spcBef>
            </a:pP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The electrical impulse</a:t>
            </a:r>
            <a:endParaRPr lang="en-US" dirty="0"/>
          </a:p>
        </p:txBody>
      </p:sp>
      <p:sp>
        <p:nvSpPr>
          <p:cNvPr id="33795" name="Rectangle 3"/>
          <p:cNvSpPr>
            <a:spLocks noGrp="1" noChangeArrowheads="1"/>
          </p:cNvSpPr>
          <p:nvPr>
            <p:ph sz="half" idx="1"/>
          </p:nvPr>
        </p:nvSpPr>
        <p:spPr/>
        <p:txBody>
          <a:bodyPr>
            <a:normAutofit fontScale="70000" lnSpcReduction="20000"/>
          </a:bodyPr>
          <a:lstStyle/>
          <a:p>
            <a:r>
              <a:rPr lang="en-US" sz="2800" dirty="0"/>
              <a:t>Positive ions will flow into the neuron if not stopped or pumped out by the membrane.  This is called the </a:t>
            </a:r>
            <a:r>
              <a:rPr lang="en-US" sz="2800" b="1" u="sng" dirty="0"/>
              <a:t>electrical potential</a:t>
            </a:r>
            <a:r>
              <a:rPr lang="en-US" sz="2800" dirty="0"/>
              <a:t>, which is measured in </a:t>
            </a:r>
            <a:r>
              <a:rPr lang="en-US" sz="2800" dirty="0" err="1"/>
              <a:t>millivolts</a:t>
            </a:r>
            <a:r>
              <a:rPr lang="en-US" sz="2800" dirty="0"/>
              <a:t>.</a:t>
            </a:r>
          </a:p>
          <a:p>
            <a:r>
              <a:rPr lang="en-US" sz="2800" dirty="0"/>
              <a:t>The </a:t>
            </a:r>
            <a:r>
              <a:rPr lang="en-US" sz="2800" b="1" u="sng" dirty="0"/>
              <a:t>resting potential</a:t>
            </a:r>
            <a:r>
              <a:rPr lang="en-US" sz="2800" dirty="0"/>
              <a:t> is the neuron’s usual charge, which is </a:t>
            </a:r>
            <a:r>
              <a:rPr lang="en-US" sz="2800" b="1" u="sng" dirty="0"/>
              <a:t>–70 </a:t>
            </a:r>
            <a:r>
              <a:rPr lang="en-US" sz="2800" b="1" u="sng" dirty="0" err="1"/>
              <a:t>millivolts</a:t>
            </a:r>
            <a:r>
              <a:rPr lang="en-US" sz="2800" dirty="0"/>
              <a:t>.</a:t>
            </a:r>
          </a:p>
          <a:p>
            <a:r>
              <a:rPr lang="en-US" sz="2800" dirty="0"/>
              <a:t>When the resting potential has changed </a:t>
            </a:r>
            <a:r>
              <a:rPr lang="en-US" sz="2800" dirty="0" smtClean="0"/>
              <a:t>enough, </a:t>
            </a:r>
            <a:r>
              <a:rPr lang="en-US" sz="2800" dirty="0"/>
              <a:t>about +10mv, the membrane changes and this is called the </a:t>
            </a:r>
            <a:r>
              <a:rPr lang="en-US" sz="2800" b="1" u="sng" dirty="0"/>
              <a:t>action potential</a:t>
            </a:r>
            <a:r>
              <a:rPr lang="en-US" sz="2800" b="1" u="sng" dirty="0" smtClean="0"/>
              <a:t>. </a:t>
            </a:r>
            <a:endParaRPr lang="en-US" sz="2800" b="1" u="sng" dirty="0" smtClean="0"/>
          </a:p>
          <a:p>
            <a:r>
              <a:rPr lang="en-US" sz="2800" b="1" u="sng" dirty="0" smtClean="0"/>
              <a:t>Threshold potential: </a:t>
            </a:r>
            <a:r>
              <a:rPr lang="en-US" sz="2800" dirty="0" smtClean="0"/>
              <a:t>commonly (-55)mV- (-40)mV the axon needs to be depolarized at least this much in order to “open the gates” for more positive ions to flood in.</a:t>
            </a:r>
            <a:endParaRPr lang="en-US" sz="2800" dirty="0"/>
          </a:p>
        </p:txBody>
      </p:sp>
      <p:pic>
        <p:nvPicPr>
          <p:cNvPr id="5" name="Content Placeholder 4" descr="Action_potential_vert.png"/>
          <p:cNvPicPr>
            <a:picLocks noGrp="1" noChangeAspect="1"/>
          </p:cNvPicPr>
          <p:nvPr>
            <p:ph sz="half" idx="2"/>
          </p:nvPr>
        </p:nvPicPr>
        <p:blipFill>
          <a:blip r:embed="rId2"/>
          <a:srcRect l="-13416" r="-13416"/>
          <a:stretch>
            <a:fillRect/>
          </a:stretch>
        </p:blipFill>
        <p:spPr>
          <a:xfrm>
            <a:off x="4495800" y="1600200"/>
            <a:ext cx="4038600" cy="4525963"/>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6985000" cy="1143000"/>
          </a:xfrm>
        </p:spPr>
        <p:txBody>
          <a:bodyPr>
            <a:normAutofit fontScale="90000"/>
          </a:bodyPr>
          <a:lstStyle/>
          <a:p>
            <a:r>
              <a:rPr lang="en-US" sz="2800"/>
              <a:t>A neuron fires an impulse, when it receives signals from sense receptors…the impulse is called </a:t>
            </a:r>
          </a:p>
        </p:txBody>
      </p:sp>
      <p:sp>
        <p:nvSpPr>
          <p:cNvPr id="34819" name="Rectangle 3"/>
          <p:cNvSpPr>
            <a:spLocks noGrp="1" noChangeArrowheads="1"/>
          </p:cNvSpPr>
          <p:nvPr>
            <p:ph type="body" idx="1"/>
          </p:nvPr>
        </p:nvSpPr>
        <p:spPr>
          <a:xfrm>
            <a:off x="457200" y="1905000"/>
            <a:ext cx="8305800" cy="4552950"/>
          </a:xfrm>
        </p:spPr>
        <p:txBody>
          <a:bodyPr/>
          <a:lstStyle/>
          <a:p>
            <a:pPr>
              <a:buFont typeface="Wingdings" pitchFamily="-105" charset="2"/>
              <a:buChar char="§"/>
            </a:pPr>
            <a:r>
              <a:rPr kumimoji="0" lang="en-US" sz="2800">
                <a:solidFill>
                  <a:srgbClr val="6600CC"/>
                </a:solidFill>
              </a:rPr>
              <a:t>Action Potential</a:t>
            </a:r>
            <a:r>
              <a:rPr kumimoji="0" lang="en-US" sz="2800"/>
              <a:t> </a:t>
            </a:r>
          </a:p>
          <a:p>
            <a:pPr lvl="1">
              <a:buFont typeface="Wingdings" pitchFamily="-105" charset="2"/>
              <a:buChar char="§"/>
            </a:pPr>
            <a:r>
              <a:rPr kumimoji="0" lang="en-US">
                <a:ea typeface="ＭＳ Ｐゴシック" pitchFamily="-105" charset="-128"/>
              </a:rPr>
              <a:t>a neural impulse;  a brief electrical charge that travels down an axon, each tripping the next (depolarization)</a:t>
            </a:r>
          </a:p>
          <a:p>
            <a:pPr lvl="1">
              <a:buFont typeface="Wingdings" pitchFamily="-105" charset="2"/>
              <a:buChar char="§"/>
            </a:pPr>
            <a:r>
              <a:rPr kumimoji="0" lang="en-US">
                <a:ea typeface="ＭＳ Ｐゴシック" pitchFamily="-105" charset="-128"/>
              </a:rPr>
              <a:t>generated by the movement of positively charged ions (atoms) in and out of channels in the axon’s membrane. </a:t>
            </a:r>
          </a:p>
          <a:p>
            <a:pPr lvl="1">
              <a:buFont typeface="Wingdings" pitchFamily="-105" charset="2"/>
              <a:buChar char="§"/>
            </a:pPr>
            <a:r>
              <a:rPr kumimoji="0" lang="en-US">
                <a:ea typeface="ＭＳ Ｐゴシック" pitchFamily="-105" charset="-128"/>
              </a:rPr>
              <a:t>The speed at which an action potential travels the axon ranges from 2 to 250 mph.</a:t>
            </a:r>
          </a:p>
        </p:txBody>
      </p:sp>
      <p:pic>
        <p:nvPicPr>
          <p:cNvPr id="34820" name="Picture 6"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More </a:t>
            </a:r>
            <a:r>
              <a:rPr lang="en-US" dirty="0" err="1" smtClean="0"/>
              <a:t>Vocab</a:t>
            </a:r>
            <a:r>
              <a:rPr lang="en-US" dirty="0" smtClean="0"/>
              <a:t> </a:t>
            </a:r>
            <a:endParaRPr lang="en-US" dirty="0"/>
          </a:p>
        </p:txBody>
      </p:sp>
      <p:sp>
        <p:nvSpPr>
          <p:cNvPr id="35843" name="Rectangle 3"/>
          <p:cNvSpPr>
            <a:spLocks noGrp="1" noChangeArrowheads="1"/>
          </p:cNvSpPr>
          <p:nvPr>
            <p:ph type="body" idx="1"/>
          </p:nvPr>
        </p:nvSpPr>
        <p:spPr/>
        <p:txBody>
          <a:bodyPr>
            <a:normAutofit/>
          </a:bodyPr>
          <a:lstStyle/>
          <a:p>
            <a:pPr>
              <a:lnSpc>
                <a:spcPct val="90000"/>
              </a:lnSpc>
              <a:buFont typeface="Wingdings" pitchFamily="-105" charset="2"/>
              <a:buChar char="§"/>
            </a:pPr>
            <a:r>
              <a:rPr kumimoji="0" lang="en-US" sz="2400" dirty="0">
                <a:solidFill>
                  <a:srgbClr val="6600CC"/>
                </a:solidFill>
              </a:rPr>
              <a:t>Refractory Period</a:t>
            </a:r>
            <a:r>
              <a:rPr kumimoji="0" lang="en-US" sz="2400" dirty="0"/>
              <a:t>- a resting pause, when the neuron pumps the positively charged ions back outside…then it can fire again</a:t>
            </a:r>
            <a:r>
              <a:rPr kumimoji="0" lang="en-US" sz="2400" dirty="0" smtClean="0"/>
              <a:t>.</a:t>
            </a:r>
          </a:p>
          <a:p>
            <a:r>
              <a:rPr lang="en-US" sz="2400" dirty="0" smtClean="0"/>
              <a:t>The neuron’s reaction is an “</a:t>
            </a:r>
            <a:r>
              <a:rPr lang="en-US" sz="2400" b="1" i="1" u="sng" dirty="0" smtClean="0">
                <a:solidFill>
                  <a:srgbClr val="6600CC"/>
                </a:solidFill>
              </a:rPr>
              <a:t>all or none response.”</a:t>
            </a:r>
          </a:p>
          <a:p>
            <a:pPr>
              <a:buFont typeface="Monotype Sorts" pitchFamily="-105" charset="2"/>
              <a:buNone/>
            </a:pPr>
            <a:r>
              <a:rPr lang="en-US" sz="2400" dirty="0" smtClean="0"/>
              <a:t>	Neurons either fire or they don’t. (like a gun)</a:t>
            </a:r>
          </a:p>
          <a:p>
            <a:pPr>
              <a:lnSpc>
                <a:spcPct val="90000"/>
              </a:lnSpc>
              <a:buFont typeface="Wingdings" pitchFamily="-105" charset="2"/>
              <a:buChar char="§"/>
            </a:pPr>
            <a:r>
              <a:rPr kumimoji="0" lang="en-US" sz="2400" dirty="0" smtClean="0">
                <a:solidFill>
                  <a:srgbClr val="6600CC"/>
                </a:solidFill>
              </a:rPr>
              <a:t>Inhibitory</a:t>
            </a:r>
            <a:r>
              <a:rPr kumimoji="0" lang="en-US" sz="2400" dirty="0"/>
              <a:t>-signal to stop the </a:t>
            </a:r>
            <a:r>
              <a:rPr kumimoji="0" lang="en-US" sz="2400" dirty="0" smtClean="0"/>
              <a:t>message</a:t>
            </a:r>
          </a:p>
          <a:p>
            <a:pPr>
              <a:lnSpc>
                <a:spcPct val="90000"/>
              </a:lnSpc>
              <a:buFont typeface="Wingdings" pitchFamily="-105" charset="2"/>
              <a:buChar char="§"/>
            </a:pPr>
            <a:r>
              <a:rPr lang="en-US" sz="2400" dirty="0" smtClean="0">
                <a:solidFill>
                  <a:srgbClr val="8738FF"/>
                </a:solidFill>
              </a:rPr>
              <a:t>Excitatory</a:t>
            </a:r>
            <a:r>
              <a:rPr lang="en-US" sz="2400" dirty="0" smtClean="0"/>
              <a:t>: signal to send the signal</a:t>
            </a:r>
            <a:endParaRPr kumimoji="0" lang="en-US" sz="2400" dirty="0" smtClean="0"/>
          </a:p>
          <a:p>
            <a:pPr>
              <a:lnSpc>
                <a:spcPct val="90000"/>
              </a:lnSpc>
              <a:buFont typeface="Wingdings" pitchFamily="-105" charset="2"/>
              <a:buChar char="§"/>
            </a:pPr>
            <a:r>
              <a:rPr kumimoji="0" lang="en-US" sz="2400" dirty="0">
                <a:solidFill>
                  <a:srgbClr val="6600CC"/>
                </a:solidFill>
              </a:rPr>
              <a:t>Threshold</a:t>
            </a:r>
            <a:r>
              <a:rPr kumimoji="0" lang="en-US" sz="2400" dirty="0"/>
              <a:t> -the level of stimulation required to trigger a neural </a:t>
            </a:r>
            <a:r>
              <a:rPr kumimoji="0" lang="en-US" sz="2400" dirty="0" smtClean="0"/>
              <a:t>impulse</a:t>
            </a:r>
          </a:p>
          <a:p>
            <a:pPr>
              <a:lnSpc>
                <a:spcPct val="90000"/>
              </a:lnSpc>
              <a:buFont typeface="Wingdings" pitchFamily="-105" charset="2"/>
              <a:buChar char="§"/>
            </a:pPr>
            <a:endParaRPr lang="en-US" sz="2400" i="1" dirty="0" smtClean="0"/>
          </a:p>
          <a:p>
            <a:pPr>
              <a:lnSpc>
                <a:spcPct val="90000"/>
              </a:lnSpc>
              <a:buFont typeface="Wingdings" pitchFamily="-105" charset="2"/>
              <a:buNone/>
            </a:pPr>
            <a:endParaRPr kumimoji="0" lang="en-US" sz="2400" i="1" dirty="0"/>
          </a:p>
          <a:p>
            <a:pPr>
              <a:lnSpc>
                <a:spcPct val="90000"/>
              </a:lnSpc>
              <a:buFont typeface="Wingdings" pitchFamily="-105" charset="2"/>
              <a:buChar char="§"/>
            </a:pPr>
            <a:endParaRPr kumimoji="0" lang="en-US" sz="2400" dirty="0"/>
          </a:p>
          <a:p>
            <a:pPr>
              <a:lnSpc>
                <a:spcPct val="90000"/>
              </a:lnSpc>
              <a:buFont typeface="Monotype Sorts" pitchFamily="-105" charset="2"/>
              <a:buNone/>
            </a:pP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dirty="0" smtClean="0"/>
              <a:t>How drugs affect </a:t>
            </a:r>
            <a:r>
              <a:rPr lang="en-US" dirty="0" smtClean="0"/>
              <a:t>neurotransmission</a:t>
            </a:r>
            <a:endParaRPr lang="en-US" dirty="0"/>
          </a:p>
        </p:txBody>
      </p:sp>
      <p:sp>
        <p:nvSpPr>
          <p:cNvPr id="36867" name="Rectangle 3"/>
          <p:cNvSpPr>
            <a:spLocks noGrp="1" noChangeArrowheads="1"/>
          </p:cNvSpPr>
          <p:nvPr>
            <p:ph type="body" idx="1"/>
          </p:nvPr>
        </p:nvSpPr>
        <p:spPr/>
        <p:txBody>
          <a:bodyPr/>
          <a:lstStyle/>
          <a:p>
            <a:pPr>
              <a:lnSpc>
                <a:spcPct val="90000"/>
              </a:lnSpc>
              <a:buFont typeface="Wingdings" pitchFamily="-105" charset="2"/>
              <a:buChar char="§"/>
            </a:pPr>
            <a:r>
              <a:rPr lang="en-US" sz="2800" i="1" dirty="0" smtClean="0">
                <a:solidFill>
                  <a:srgbClr val="6600CC"/>
                </a:solidFill>
              </a:rPr>
              <a:t>Agonist-</a:t>
            </a:r>
            <a:r>
              <a:rPr lang="en-US" sz="2800" i="1" dirty="0" smtClean="0"/>
              <a:t>excite by mimicking particular neurotransmitters or block their reuptake.</a:t>
            </a:r>
          </a:p>
          <a:p>
            <a:pPr>
              <a:lnSpc>
                <a:spcPct val="90000"/>
              </a:lnSpc>
              <a:buFont typeface="Wingdings" pitchFamily="-105" charset="2"/>
              <a:buChar char="§"/>
            </a:pPr>
            <a:r>
              <a:rPr lang="en-US" sz="2800" i="1" dirty="0" smtClean="0">
                <a:solidFill>
                  <a:srgbClr val="6600CC"/>
                </a:solidFill>
              </a:rPr>
              <a:t>Antagonists-</a:t>
            </a:r>
            <a:r>
              <a:rPr lang="en-US" sz="2800" i="1" dirty="0" smtClean="0"/>
              <a:t>inhibit a neurotransmitter’s release or block its effect.</a:t>
            </a:r>
          </a:p>
          <a:p>
            <a:endParaRPr lang="en-US" sz="28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a:t>PHRENOLOGY</a:t>
            </a:r>
          </a:p>
        </p:txBody>
      </p:sp>
      <p:sp>
        <p:nvSpPr>
          <p:cNvPr id="16387" name="Rectangle 3"/>
          <p:cNvSpPr>
            <a:spLocks noGrp="1" noChangeArrowheads="1"/>
          </p:cNvSpPr>
          <p:nvPr>
            <p:ph type="body" idx="1"/>
          </p:nvPr>
        </p:nvSpPr>
        <p:spPr/>
        <p:txBody>
          <a:bodyPr/>
          <a:lstStyle/>
          <a:p>
            <a:r>
              <a:rPr lang="en-US"/>
              <a:t>Invented by Franz Gall in the early 1800’s.</a:t>
            </a:r>
          </a:p>
          <a:p>
            <a:r>
              <a:rPr lang="en-US"/>
              <a:t>A theory that claimed that bumps on the skull could reveal our mental abilities and character traits.</a:t>
            </a:r>
          </a:p>
          <a:p>
            <a:r>
              <a:rPr lang="en-US"/>
              <a:t>Phrenology focused the attention that various regions of the brain have particular, specific functions.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4" descr="C:\Documents and Settings\Owner\My Documents\My Pictures\phreno2.gif"/>
          <p:cNvPicPr>
            <a:picLocks noChangeAspect="1" noChangeArrowheads="1"/>
          </p:cNvPicPr>
          <p:nvPr/>
        </p:nvPicPr>
        <p:blipFill>
          <a:blip r:embed="rId2"/>
          <a:srcRect/>
          <a:stretch>
            <a:fillRect/>
          </a:stretch>
        </p:blipFill>
        <p:spPr bwMode="auto">
          <a:xfrm>
            <a:off x="2165350" y="776288"/>
            <a:ext cx="4811713" cy="5303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Rene Descartes and Dualism</a:t>
            </a:r>
            <a:endParaRPr lang="en-US" dirty="0"/>
          </a:p>
        </p:txBody>
      </p:sp>
      <p:sp>
        <p:nvSpPr>
          <p:cNvPr id="10" name="Content Placeholder 9"/>
          <p:cNvSpPr>
            <a:spLocks noGrp="1"/>
          </p:cNvSpPr>
          <p:nvPr>
            <p:ph sz="half" idx="1"/>
          </p:nvPr>
        </p:nvSpPr>
        <p:spPr/>
        <p:txBody>
          <a:bodyPr>
            <a:normAutofit fontScale="77500" lnSpcReduction="20000"/>
          </a:bodyPr>
          <a:lstStyle/>
          <a:p>
            <a:r>
              <a:rPr lang="en-US" u="sng" dirty="0" smtClean="0">
                <a:hlinkClick r:id="rId2"/>
              </a:rPr>
              <a:t> When we began this quarter in Psychology, you learned that before psychology was a science it was mostly philosophers that thought about the mind body connection.</a:t>
            </a:r>
          </a:p>
          <a:p>
            <a:r>
              <a:rPr lang="en-US" u="sng" dirty="0" smtClean="0">
                <a:hlinkClick r:id="rId2"/>
              </a:rPr>
              <a:t> Rene Decartes was one of these early psychologists. He is known for his stance on dualism, that is, the mind and the body are separate entities. Once the body is gone, the mind and soul live on</a:t>
            </a:r>
            <a:endParaRPr lang="en-US" dirty="0"/>
          </a:p>
        </p:txBody>
      </p:sp>
      <p:pic>
        <p:nvPicPr>
          <p:cNvPr id="12" name="Content Placeholder 11" descr="MTE1ODA0OTcxMjY3MzYwMjY5.jpg"/>
          <p:cNvPicPr>
            <a:picLocks noGrp="1" noChangeAspect="1"/>
          </p:cNvPicPr>
          <p:nvPr>
            <p:ph sz="half" idx="2"/>
          </p:nvPr>
        </p:nvPicPr>
        <p:blipFill>
          <a:blip r:embed="rId3"/>
          <a:srcRect t="-6034" b="-6034"/>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Dualism</a:t>
            </a:r>
            <a:endParaRPr lang="en-US" dirty="0"/>
          </a:p>
        </p:txBody>
      </p:sp>
      <p:pic>
        <p:nvPicPr>
          <p:cNvPr id="8" name="Content Placeholder 7" descr="my leg.jpg"/>
          <p:cNvPicPr>
            <a:picLocks noGrp="1" noChangeAspect="1"/>
          </p:cNvPicPr>
          <p:nvPr>
            <p:ph sz="half" idx="1"/>
          </p:nvPr>
        </p:nvPicPr>
        <p:blipFill>
          <a:blip r:embed="rId2"/>
          <a:srcRect t="-46402" b="-46402"/>
          <a:stretch>
            <a:fillRect/>
          </a:stretch>
        </p:blipFill>
        <p:spPr>
          <a:xfrm>
            <a:off x="457200" y="274638"/>
            <a:ext cx="4038600" cy="6303456"/>
          </a:xfrm>
        </p:spPr>
      </p:pic>
      <p:sp>
        <p:nvSpPr>
          <p:cNvPr id="7" name="Content Placeholder 6"/>
          <p:cNvSpPr>
            <a:spLocks noGrp="1"/>
          </p:cNvSpPr>
          <p:nvPr>
            <p:ph sz="half" idx="2"/>
          </p:nvPr>
        </p:nvSpPr>
        <p:spPr/>
        <p:txBody>
          <a:bodyPr/>
          <a:lstStyle/>
          <a:p>
            <a:r>
              <a:rPr lang="en-US" u="sng" dirty="0" smtClean="0">
                <a:hlinkClick r:id="rId3"/>
              </a:rPr>
              <a:t>Even today, We seem to act like our minds are separate from our bodies because we use terms that lay claim to your body parts (my arm, my leg).</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Science says, Mind=Brain</a:t>
            </a:r>
            <a:endParaRPr lang="en-US" dirty="0"/>
          </a:p>
        </p:txBody>
      </p:sp>
      <p:sp>
        <p:nvSpPr>
          <p:cNvPr id="5" name="Content Placeholder 4"/>
          <p:cNvSpPr>
            <a:spLocks noGrp="1"/>
          </p:cNvSpPr>
          <p:nvPr>
            <p:ph sz="half" idx="1"/>
          </p:nvPr>
        </p:nvSpPr>
        <p:spPr/>
        <p:txBody>
          <a:bodyPr>
            <a:normAutofit lnSpcReduction="10000"/>
          </a:bodyPr>
          <a:lstStyle/>
          <a:p>
            <a:r>
              <a:rPr lang="en-US" u="sng" dirty="0" smtClean="0">
                <a:hlinkClick r:id="rId2"/>
              </a:rPr>
              <a:t> Hwever, science supports the idea that the brain produces the mind and is one with the body; in other words, monism. </a:t>
            </a:r>
          </a:p>
          <a:p>
            <a:r>
              <a:rPr lang="en-US" u="sng" dirty="0" smtClean="0">
                <a:hlinkClick r:id="rId2"/>
              </a:rPr>
              <a:t>We are going to get up close and personal to talk about the very things that connect our brain to our body..</a:t>
            </a:r>
            <a:r>
              <a:rPr lang="en-US" u="sng" dirty="0" smtClean="0"/>
              <a:t> </a:t>
            </a:r>
            <a:endParaRPr lang="en-US" dirty="0"/>
          </a:p>
        </p:txBody>
      </p:sp>
      <p:pic>
        <p:nvPicPr>
          <p:cNvPr id="7" name="Content Placeholder 6" descr="neuron.jpg"/>
          <p:cNvPicPr>
            <a:picLocks noGrp="1" noChangeAspect="1"/>
          </p:cNvPicPr>
          <p:nvPr>
            <p:ph sz="half" idx="2"/>
          </p:nvPr>
        </p:nvPicPr>
        <p:blipFill>
          <a:blip r:embed="rId3"/>
          <a:srcRect t="-24712" b="-24712"/>
          <a:stretch>
            <a:fillRect/>
          </a:stretch>
        </p:blipFill>
        <p:spPr>
          <a:xfrm>
            <a:off x="4495800" y="1144864"/>
            <a:ext cx="4191000" cy="5366546"/>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Neuroanatomy</a:t>
            </a:r>
            <a:endParaRPr lang="en-US" dirty="0"/>
          </a:p>
        </p:txBody>
      </p:sp>
      <p:sp>
        <p:nvSpPr>
          <p:cNvPr id="6" name="Content Placeholder 5"/>
          <p:cNvSpPr>
            <a:spLocks noGrp="1"/>
          </p:cNvSpPr>
          <p:nvPr>
            <p:ph sz="half" idx="1"/>
          </p:nvPr>
        </p:nvSpPr>
        <p:spPr/>
        <p:txBody>
          <a:bodyPr/>
          <a:lstStyle/>
          <a:p>
            <a:r>
              <a:rPr lang="en-US" u="sng" dirty="0" smtClean="0">
                <a:hlinkClick r:id="rId2"/>
              </a:rPr>
              <a:t>Neuroanatomy is the study of the parts and functions of neurons.</a:t>
            </a:r>
            <a:r>
              <a:rPr lang="en-US" u="sng" dirty="0" smtClean="0"/>
              <a:t> </a:t>
            </a:r>
            <a:endParaRPr lang="en-US" u="sng" dirty="0" smtClean="0">
              <a:hlinkClick r:id="rId2"/>
            </a:endParaRPr>
          </a:p>
          <a:p>
            <a:r>
              <a:rPr lang="en-US" u="sng" dirty="0" smtClean="0">
                <a:hlinkClick r:id="rId2"/>
              </a:rPr>
              <a:t>Neurons are individual nerve cells and they make up our entire nervous system, from the brain to the neurons that fire when you stub your toe. </a:t>
            </a:r>
            <a:endParaRPr lang="en-US" dirty="0"/>
          </a:p>
        </p:txBody>
      </p:sp>
      <p:pic>
        <p:nvPicPr>
          <p:cNvPr id="8" name="Content Placeholder 7" descr="Male-Nervous-System-ref01.jpg"/>
          <p:cNvPicPr>
            <a:picLocks noGrp="1" noChangeAspect="1"/>
          </p:cNvPicPr>
          <p:nvPr>
            <p:ph sz="half" idx="2"/>
          </p:nvPr>
        </p:nvPicPr>
        <p:blipFill>
          <a:blip r:embed="rId3"/>
          <a:srcRect t="-2191" b="-2191"/>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u="sng" dirty="0" smtClean="0">
                <a:hlinkClick r:id="rId2"/>
              </a:rPr>
              <a:t>Every neuron is made up of discrete parts:</a:t>
            </a:r>
            <a:endParaRPr lang="en-US" dirty="0"/>
          </a:p>
        </p:txBody>
      </p:sp>
      <p:sp>
        <p:nvSpPr>
          <p:cNvPr id="6" name="Text Placeholder 5"/>
          <p:cNvSpPr>
            <a:spLocks noGrp="1"/>
          </p:cNvSpPr>
          <p:nvPr>
            <p:ph sz="half" idx="1"/>
          </p:nvPr>
        </p:nvSpPr>
        <p:spPr/>
        <p:txBody>
          <a:bodyPr>
            <a:normAutofit/>
          </a:bodyPr>
          <a:lstStyle/>
          <a:p>
            <a:r>
              <a:rPr lang="en-US" dirty="0" smtClean="0">
                <a:hlinkClick r:id="rId2"/>
              </a:rPr>
              <a:t> Dendrites- root like particles of the cell that stretch out from the cell body. </a:t>
            </a:r>
          </a:p>
          <a:p>
            <a:r>
              <a:rPr lang="en-US" dirty="0" smtClean="0">
                <a:hlinkClick r:id="rId2"/>
              </a:rPr>
              <a:t>Dentrites grow to make synaptic connections with other neurons. </a:t>
            </a:r>
            <a:endParaRPr lang="en-US" dirty="0"/>
          </a:p>
        </p:txBody>
      </p:sp>
      <p:pic>
        <p:nvPicPr>
          <p:cNvPr id="12" name="Content Placeholder 11" descr="den.jpg"/>
          <p:cNvPicPr>
            <a:picLocks noGrp="1" noChangeAspect="1"/>
          </p:cNvPicPr>
          <p:nvPr>
            <p:ph sz="half" idx="2"/>
          </p:nvPr>
        </p:nvPicPr>
        <p:blipFill>
          <a:blip r:embed="rId3"/>
          <a:srcRect t="-67828" b="-67828"/>
          <a:stretch>
            <a:fillRect/>
          </a:stretch>
        </p:blipFill>
        <p:spPr>
          <a:xfrm>
            <a:off x="4953000" y="2190520"/>
            <a:ext cx="4191000" cy="6565076"/>
          </a:xfrm>
        </p:spPr>
      </p:pic>
      <p:pic>
        <p:nvPicPr>
          <p:cNvPr id="13" name="Picture 12" descr="dendrites.jpg"/>
          <p:cNvPicPr>
            <a:picLocks noChangeAspect="1"/>
          </p:cNvPicPr>
          <p:nvPr/>
        </p:nvPicPr>
        <p:blipFill>
          <a:blip r:embed="rId4"/>
          <a:stretch>
            <a:fillRect/>
          </a:stretch>
        </p:blipFill>
        <p:spPr>
          <a:xfrm>
            <a:off x="4953000" y="1417638"/>
            <a:ext cx="4191000" cy="26885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Soma (Cell Body)</a:t>
            </a:r>
            <a:endParaRPr lang="en-US" dirty="0"/>
          </a:p>
        </p:txBody>
      </p:sp>
      <p:sp>
        <p:nvSpPr>
          <p:cNvPr id="3" name="Content Placeholder 2"/>
          <p:cNvSpPr>
            <a:spLocks noGrp="1"/>
          </p:cNvSpPr>
          <p:nvPr>
            <p:ph sz="half" idx="1"/>
          </p:nvPr>
        </p:nvSpPr>
        <p:spPr/>
        <p:txBody>
          <a:bodyPr/>
          <a:lstStyle/>
          <a:p>
            <a:r>
              <a:rPr lang="en-US" dirty="0" smtClean="0"/>
              <a:t>Contains the </a:t>
            </a:r>
            <a:r>
              <a:rPr lang="en-US" dirty="0"/>
              <a:t>nucleus and other parts of the cell needed to </a:t>
            </a:r>
            <a:r>
              <a:rPr lang="en-US" dirty="0" smtClean="0"/>
              <a:t>sustain its </a:t>
            </a:r>
            <a:r>
              <a:rPr lang="en-US" dirty="0"/>
              <a:t>life.</a:t>
            </a:r>
          </a:p>
        </p:txBody>
      </p:sp>
      <p:pic>
        <p:nvPicPr>
          <p:cNvPr id="5" name="Content Placeholder 4" descr="soma.jpg"/>
          <p:cNvPicPr>
            <a:picLocks noGrp="1" noChangeAspect="1"/>
          </p:cNvPicPr>
          <p:nvPr>
            <p:ph sz="half" idx="2"/>
          </p:nvPr>
        </p:nvPicPr>
        <p:blipFill>
          <a:blip r:embed="rId2"/>
          <a:srcRect t="-72881" b="-72881"/>
          <a:stretch>
            <a:fillRect/>
          </a:stretch>
        </p:blipFill>
        <p:spPr>
          <a:xfrm>
            <a:off x="4149453" y="912314"/>
            <a:ext cx="4537347" cy="5213850"/>
          </a:xfrm>
        </p:spPr>
      </p:pic>
      <p:pic>
        <p:nvPicPr>
          <p:cNvPr id="6" name="Picture 5" descr="dendritic-cell.png"/>
          <p:cNvPicPr>
            <a:picLocks noChangeAspect="1"/>
          </p:cNvPicPr>
          <p:nvPr/>
        </p:nvPicPr>
        <p:blipFill>
          <a:blip r:embed="rId3"/>
          <a:stretch>
            <a:fillRect/>
          </a:stretch>
        </p:blipFill>
        <p:spPr>
          <a:xfrm>
            <a:off x="153075" y="2860740"/>
            <a:ext cx="4342725" cy="36476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Axon and Myelin Sheath</a:t>
            </a:r>
            <a:endParaRPr lang="en-US" dirty="0"/>
          </a:p>
        </p:txBody>
      </p:sp>
      <p:sp>
        <p:nvSpPr>
          <p:cNvPr id="3" name="Content Placeholder 2"/>
          <p:cNvSpPr>
            <a:spLocks noGrp="1"/>
          </p:cNvSpPr>
          <p:nvPr>
            <p:ph sz="half" idx="1"/>
          </p:nvPr>
        </p:nvSpPr>
        <p:spPr/>
        <p:txBody>
          <a:bodyPr/>
          <a:lstStyle/>
          <a:p>
            <a:r>
              <a:rPr lang="en-US" dirty="0"/>
              <a:t>Axon- wire like structures ending in the terminal buttons that extends from the cell body.</a:t>
            </a:r>
            <a:r>
              <a:rPr lang="en-US" dirty="0" smtClean="0"/>
              <a:t> </a:t>
            </a:r>
          </a:p>
          <a:p>
            <a:r>
              <a:rPr lang="en-US" dirty="0" smtClean="0"/>
              <a:t>Myelin </a:t>
            </a:r>
            <a:r>
              <a:rPr lang="en-US" dirty="0"/>
              <a:t>Sheath- a fatty covering around the axon of some neurons that speeds neural impulses. </a:t>
            </a:r>
          </a:p>
        </p:txBody>
      </p:sp>
      <p:pic>
        <p:nvPicPr>
          <p:cNvPr id="5" name="Content Placeholder 4" descr="myelinization.jpg"/>
          <p:cNvPicPr>
            <a:picLocks noGrp="1" noChangeAspect="1"/>
          </p:cNvPicPr>
          <p:nvPr>
            <p:ph sz="half" idx="2"/>
          </p:nvPr>
        </p:nvPicPr>
        <p:blipFill>
          <a:blip r:embed="rId2"/>
          <a:srcRect t="-59671" b="-59671"/>
          <a:stretch>
            <a:fillRect/>
          </a:stretch>
        </p:blipFill>
        <p:spPr>
          <a:xfrm>
            <a:off x="4495800" y="876536"/>
            <a:ext cx="4191000" cy="5249627"/>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TotalTime>
  <Words>1190</Words>
  <Application>Microsoft Macintosh PowerPoint</Application>
  <PresentationFormat>On-screen Show (4:3)</PresentationFormat>
  <Paragraphs>103</Paragraphs>
  <Slides>28</Slides>
  <Notes>0</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Neuroanatomy </vt:lpstr>
      <vt:lpstr>Slide 2</vt:lpstr>
      <vt:lpstr>Rene Descartes and Dualism</vt:lpstr>
      <vt:lpstr>Dualism</vt:lpstr>
      <vt:lpstr>Science says, Mind=Brain</vt:lpstr>
      <vt:lpstr>Neuroanatomy</vt:lpstr>
      <vt:lpstr>Every neuron is made up of discrete parts:</vt:lpstr>
      <vt:lpstr>Soma (Cell Body)</vt:lpstr>
      <vt:lpstr>Axon and Myelin Sheath</vt:lpstr>
      <vt:lpstr>Terminal Buttons and Neurotransmitters</vt:lpstr>
      <vt:lpstr>It’s time for the Neuron Dance!</vt:lpstr>
      <vt:lpstr>Synapse [SIN-aps]</vt:lpstr>
      <vt:lpstr>Structure of a Neuron</vt:lpstr>
      <vt:lpstr>Neural Communication</vt:lpstr>
      <vt:lpstr>Neurotransmitters </vt:lpstr>
      <vt:lpstr>Neurotransmitters</vt:lpstr>
      <vt:lpstr>Neurotransmitters</vt:lpstr>
      <vt:lpstr>Slide 18</vt:lpstr>
      <vt:lpstr>Neural Communication</vt:lpstr>
      <vt:lpstr>Neural Communication</vt:lpstr>
      <vt:lpstr>Neural communication cont’d</vt:lpstr>
      <vt:lpstr>Neural Communication</vt:lpstr>
      <vt:lpstr>The electrical impulse</vt:lpstr>
      <vt:lpstr>A neuron fires an impulse, when it receives signals from sense receptors…the impulse is called </vt:lpstr>
      <vt:lpstr>More Vocab </vt:lpstr>
      <vt:lpstr>How drugs affect neurotransmission</vt:lpstr>
      <vt:lpstr>PHRENOLOGY</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Lawrence</dc:creator>
  <cp:lastModifiedBy>Michelle Lawrence</cp:lastModifiedBy>
  <cp:revision>12</cp:revision>
  <dcterms:created xsi:type="dcterms:W3CDTF">2015-10-06T01:13:20Z</dcterms:created>
  <dcterms:modified xsi:type="dcterms:W3CDTF">2015-10-06T01:30:31Z</dcterms:modified>
</cp:coreProperties>
</file>