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80" r:id="rId1"/>
  </p:sldMasterIdLst>
  <p:sldIdLst>
    <p:sldId id="256" r:id="rId2"/>
    <p:sldId id="257" r:id="rId3"/>
    <p:sldId id="258" r:id="rId4"/>
    <p:sldId id="259" r:id="rId5"/>
    <p:sldId id="264" r:id="rId6"/>
    <p:sldId id="260" r:id="rId7"/>
    <p:sldId id="265" r:id="rId8"/>
    <p:sldId id="261" r:id="rId9"/>
    <p:sldId id="262" r:id="rId10"/>
    <p:sldId id="263" r:id="rId11"/>
    <p:sldId id="266" r:id="rId12"/>
    <p:sldId id="267" r:id="rId13"/>
    <p:sldId id="268" r:id="rId14"/>
    <p:sldId id="269" r:id="rId15"/>
    <p:sldId id="271" r:id="rId16"/>
    <p:sldId id="272" r:id="rId17"/>
    <p:sldId id="273" r:id="rId18"/>
    <p:sldId id="270" r:id="rId19"/>
    <p:sldId id="275" r:id="rId20"/>
    <p:sldId id="27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9161" autoAdjust="0"/>
  </p:normalViewPr>
  <p:slideViewPr>
    <p:cSldViewPr>
      <p:cViewPr varScale="1">
        <p:scale>
          <a:sx n="75" d="100"/>
          <a:sy n="75" d="100"/>
        </p:scale>
        <p:origin x="-1304"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C8BAAB-AA55-4DE6-B20C-71B09A243662}"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8BAAB-AA55-4DE6-B20C-71B09A243662}"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8BAAB-AA55-4DE6-B20C-71B09A243662}"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8BAAB-AA55-4DE6-B20C-71B09A243662}"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8BAAB-AA55-4DE6-B20C-71B09A243662}" type="datetimeFigureOut">
              <a:rPr lang="en-US" smtClean="0"/>
              <a:pPr/>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C8BAAB-AA55-4DE6-B20C-71B09A243662}" type="datetimeFigureOut">
              <a:rPr lang="en-US" smtClean="0"/>
              <a:pPr/>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8BAAB-AA55-4DE6-B20C-71B09A243662}" type="datetimeFigureOut">
              <a:rPr lang="en-US" smtClean="0"/>
              <a:pPr/>
              <a:t>11/29/15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8BAAB-AA55-4DE6-B20C-71B09A243662}" type="datetimeFigureOut">
              <a:rPr lang="en-US" smtClean="0"/>
              <a:pPr/>
              <a:t>11/29/15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8BAAB-AA55-4DE6-B20C-71B09A243662}" type="datetimeFigureOut">
              <a:rPr lang="en-US" smtClean="0"/>
              <a:pPr/>
              <a:t>11/29/15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536B6-5CE7-46B9-877D-EA61B181DE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8BAAB-AA55-4DE6-B20C-71B09A243662}" type="datetimeFigureOut">
              <a:rPr lang="en-US" smtClean="0"/>
              <a:pPr/>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36B6-5CE7-46B9-877D-EA61B181DEB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EC8BAAB-AA55-4DE6-B20C-71B09A243662}" type="datetimeFigureOut">
              <a:rPr lang="en-US" smtClean="0"/>
              <a:pPr/>
              <a:t>11/29/15</a:t>
            </a:fld>
            <a:endParaRPr lang="en-US"/>
          </a:p>
        </p:txBody>
      </p:sp>
      <p:sp>
        <p:nvSpPr>
          <p:cNvPr id="9" name="Slide Number Placeholder 8"/>
          <p:cNvSpPr>
            <a:spLocks noGrp="1"/>
          </p:cNvSpPr>
          <p:nvPr>
            <p:ph type="sldNum" sz="quarter" idx="11"/>
          </p:nvPr>
        </p:nvSpPr>
        <p:spPr/>
        <p:txBody>
          <a:bodyPr/>
          <a:lstStyle/>
          <a:p>
            <a:fld id="{4DE536B6-5CE7-46B9-877D-EA61B181DEB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E536B6-5CE7-46B9-877D-EA61B181DEB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EC8BAAB-AA55-4DE6-B20C-71B09A243662}" type="datetimeFigureOut">
              <a:rPr lang="en-US" smtClean="0"/>
              <a:pPr/>
              <a:t>11/29/15</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a:t>
            </a:r>
            <a:endParaRPr lang="en-US" dirty="0"/>
          </a:p>
        </p:txBody>
      </p:sp>
      <p:sp>
        <p:nvSpPr>
          <p:cNvPr id="3" name="Subtitle 2"/>
          <p:cNvSpPr>
            <a:spLocks noGrp="1"/>
          </p:cNvSpPr>
          <p:nvPr>
            <p:ph type="subTitle" idx="1"/>
          </p:nvPr>
        </p:nvSpPr>
        <p:spPr/>
        <p:txBody>
          <a:bodyPr/>
          <a:lstStyle/>
          <a:p>
            <a:r>
              <a:rPr lang="en-US" dirty="0" err="1" smtClean="0"/>
              <a:t>Cerepak</a:t>
            </a:r>
            <a:r>
              <a:rPr lang="en-US" dirty="0" smtClean="0"/>
              <a:t> 2015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865306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 Skinner’s “Operant Chamber”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AKA Skinner Box</a:t>
            </a:r>
          </a:p>
          <a:p>
            <a:r>
              <a:rPr lang="en-US" dirty="0" smtClean="0"/>
              <a:t>A box that contained a lever or a key that an animal can manipulate to  produce </a:t>
            </a:r>
            <a:r>
              <a:rPr lang="en-US" dirty="0" err="1" smtClean="0"/>
              <a:t>reinforcers</a:t>
            </a:r>
            <a:r>
              <a:rPr lang="en-US" dirty="0" smtClean="0"/>
              <a:t> such as food and water. </a:t>
            </a:r>
          </a:p>
          <a:p>
            <a:r>
              <a:rPr lang="en-US" dirty="0" smtClean="0"/>
              <a:t>The lever had attached devices that would record the rate of pressing or pecking in experiments.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419600" y="2131119"/>
            <a:ext cx="3657600" cy="3400625"/>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8855336"/>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Shaping behavior</a:t>
            </a:r>
            <a:endParaRPr lang="en-US" dirty="0"/>
          </a:p>
        </p:txBody>
      </p:sp>
      <p:sp>
        <p:nvSpPr>
          <p:cNvPr id="3" name="Content Placeholder 2"/>
          <p:cNvSpPr>
            <a:spLocks noGrp="1"/>
          </p:cNvSpPr>
          <p:nvPr>
            <p:ph sz="half" idx="1"/>
          </p:nvPr>
        </p:nvSpPr>
        <p:spPr/>
        <p:txBody>
          <a:bodyPr/>
          <a:lstStyle/>
          <a:p>
            <a:r>
              <a:rPr lang="en-US" dirty="0" smtClean="0"/>
              <a:t>Shaping: an operant conditioning procedure in which </a:t>
            </a:r>
            <a:r>
              <a:rPr lang="en-US" dirty="0" err="1" smtClean="0"/>
              <a:t>reinforcers</a:t>
            </a:r>
            <a:r>
              <a:rPr lang="en-US" dirty="0" smtClean="0"/>
              <a:t> guide behavior toward closer and closer approximations of the desired behavior</a:t>
            </a:r>
            <a:endParaRPr lang="en-US" dirty="0"/>
          </a:p>
        </p:txBody>
      </p:sp>
      <p:pic>
        <p:nvPicPr>
          <p:cNvPr id="5" name="Content Placeholder 4" descr="community_bike_ride_jy_002_t725x500.jpg"/>
          <p:cNvPicPr>
            <a:picLocks noGrp="1" noChangeAspect="1"/>
          </p:cNvPicPr>
          <p:nvPr>
            <p:ph sz="half" idx="2"/>
          </p:nvPr>
        </p:nvPicPr>
        <p:blipFill>
          <a:blip r:embed="rId2"/>
          <a:srcRect t="-41153" b="-41153"/>
          <a:stretch>
            <a:fillRect/>
          </a:stretch>
        </p:blipFill>
        <p:spPr>
          <a:xfrm>
            <a:off x="4114800" y="762000"/>
            <a:ext cx="4267200" cy="536448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710369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Reinforcers</a:t>
            </a:r>
            <a:endParaRPr lang="en-US" dirty="0"/>
          </a:p>
        </p:txBody>
      </p:sp>
      <p:sp>
        <p:nvSpPr>
          <p:cNvPr id="6" name="Content Placeholder 5"/>
          <p:cNvSpPr>
            <a:spLocks noGrp="1"/>
          </p:cNvSpPr>
          <p:nvPr>
            <p:ph idx="1"/>
          </p:nvPr>
        </p:nvSpPr>
        <p:spPr/>
        <p:txBody>
          <a:bodyPr/>
          <a:lstStyle/>
          <a:p>
            <a:r>
              <a:rPr lang="en-US" dirty="0" smtClean="0"/>
              <a:t>Reinforcement- the process of giving the animal something that </a:t>
            </a:r>
            <a:r>
              <a:rPr lang="en-US" b="1" dirty="0" smtClean="0"/>
              <a:t>makes a behavior more likely to occur</a:t>
            </a:r>
            <a:r>
              <a:rPr lang="en-US" dirty="0" smtClean="0"/>
              <a:t> is a </a:t>
            </a:r>
            <a:r>
              <a:rPr lang="en-US" dirty="0" err="1" smtClean="0"/>
              <a:t>reinforcer</a:t>
            </a:r>
            <a:r>
              <a:rPr lang="en-US" dirty="0" smtClean="0"/>
              <a:t>.</a:t>
            </a:r>
          </a:p>
          <a:p>
            <a:endParaRPr lang="en-US" dirty="0" smtClean="0"/>
          </a:p>
          <a:p>
            <a:r>
              <a:rPr lang="en-US" i="1" dirty="0" smtClean="0"/>
              <a:t>Positive</a:t>
            </a:r>
            <a:r>
              <a:rPr lang="en-US" dirty="0" smtClean="0"/>
              <a:t> Reinforcement: the </a:t>
            </a:r>
            <a:r>
              <a:rPr lang="en-US" i="1" dirty="0" smtClean="0"/>
              <a:t>addition</a:t>
            </a:r>
            <a:r>
              <a:rPr lang="en-US" dirty="0" smtClean="0"/>
              <a:t> of something pleasant</a:t>
            </a:r>
          </a:p>
          <a:p>
            <a:pPr>
              <a:buNone/>
            </a:pPr>
            <a:endParaRPr lang="en-US" dirty="0" smtClean="0"/>
          </a:p>
          <a:p>
            <a:r>
              <a:rPr lang="en-US" b="1" dirty="0" smtClean="0"/>
              <a:t>Negative</a:t>
            </a:r>
            <a:r>
              <a:rPr lang="en-US" dirty="0" smtClean="0"/>
              <a:t> reinforcement the </a:t>
            </a:r>
            <a:r>
              <a:rPr lang="en-US" b="1" dirty="0" smtClean="0"/>
              <a:t>removal</a:t>
            </a:r>
            <a:r>
              <a:rPr lang="en-US" i="1" dirty="0" smtClean="0"/>
              <a:t> </a:t>
            </a:r>
            <a:r>
              <a:rPr lang="en-US" dirty="0" smtClean="0"/>
              <a:t>of something unpleasant</a:t>
            </a:r>
          </a:p>
          <a:p>
            <a:pPr lvl="1"/>
            <a:r>
              <a:rPr lang="en-US" b="1" dirty="0" smtClean="0"/>
              <a:t>Escape learning </a:t>
            </a:r>
            <a:r>
              <a:rPr lang="en-US" dirty="0" smtClean="0"/>
              <a:t>allows one to terminate an aversive stimulus</a:t>
            </a:r>
          </a:p>
          <a:p>
            <a:pPr lvl="1"/>
            <a:r>
              <a:rPr lang="en-US" b="1" dirty="0" smtClean="0"/>
              <a:t>Avoidance learning </a:t>
            </a:r>
            <a:r>
              <a:rPr lang="en-US" dirty="0" smtClean="0"/>
              <a:t>enables one to avoid the aversive stimulus all together</a:t>
            </a:r>
          </a:p>
          <a:p>
            <a:pPr lvl="1"/>
            <a:endParaRPr lang="en-US" dirty="0" smtClean="0"/>
          </a:p>
          <a:p>
            <a:pPr lvl="1">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Reinforcers</a:t>
            </a:r>
            <a:r>
              <a:rPr lang="en-US" dirty="0" smtClean="0"/>
              <a:t>-can you identify them?</a:t>
            </a:r>
            <a:endParaRPr lang="en-US" dirty="0"/>
          </a:p>
        </p:txBody>
      </p:sp>
      <p:pic>
        <p:nvPicPr>
          <p:cNvPr id="4" name="Content Placeholder 3" descr="cookie.jpg"/>
          <p:cNvPicPr>
            <a:picLocks noGrp="1" noChangeAspect="1"/>
          </p:cNvPicPr>
          <p:nvPr>
            <p:ph idx="1"/>
          </p:nvPr>
        </p:nvPicPr>
        <p:blipFill>
          <a:blip r:embed="rId2"/>
          <a:srcRect t="-8800" b="-8800"/>
          <a:stretch>
            <a:fillRect/>
          </a:stretch>
        </p:blipFill>
        <p:spPr>
          <a:xfrm>
            <a:off x="457200" y="1600200"/>
            <a:ext cx="3991429" cy="2514600"/>
          </a:xfrm>
        </p:spPr>
      </p:pic>
      <p:pic>
        <p:nvPicPr>
          <p:cNvPr id="5" name="Picture 4" descr="yelling.jpg"/>
          <p:cNvPicPr>
            <a:picLocks noChangeAspect="1"/>
          </p:cNvPicPr>
          <p:nvPr/>
        </p:nvPicPr>
        <p:blipFill>
          <a:blip r:embed="rId3"/>
          <a:stretch>
            <a:fillRect/>
          </a:stretch>
        </p:blipFill>
        <p:spPr>
          <a:xfrm>
            <a:off x="5334000" y="2133600"/>
            <a:ext cx="1854200" cy="2794000"/>
          </a:xfrm>
          <a:prstGeom prst="rect">
            <a:avLst/>
          </a:prstGeom>
        </p:spPr>
      </p:pic>
      <p:pic>
        <p:nvPicPr>
          <p:cNvPr id="6" name="Picture 5" descr="new toy.jpg"/>
          <p:cNvPicPr>
            <a:picLocks noChangeAspect="1"/>
          </p:cNvPicPr>
          <p:nvPr/>
        </p:nvPicPr>
        <p:blipFill>
          <a:blip r:embed="rId4"/>
          <a:stretch>
            <a:fillRect/>
          </a:stretch>
        </p:blipFill>
        <p:spPr>
          <a:xfrm>
            <a:off x="2895600" y="3886200"/>
            <a:ext cx="2590800" cy="259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Reinforcement</a:t>
            </a:r>
            <a:endParaRPr lang="en-US" dirty="0"/>
          </a:p>
        </p:txBody>
      </p:sp>
      <p:pic>
        <p:nvPicPr>
          <p:cNvPr id="4" name="Content Placeholder 3" descr="avoidance boy.jpg"/>
          <p:cNvPicPr>
            <a:picLocks noGrp="1" noChangeAspect="1"/>
          </p:cNvPicPr>
          <p:nvPr>
            <p:ph idx="1"/>
          </p:nvPr>
        </p:nvPicPr>
        <p:blipFill>
          <a:blip r:embed="rId2"/>
          <a:srcRect l="-54065" r="-54065"/>
          <a:stretch>
            <a:fillRect/>
          </a:stretch>
        </p:blipFill>
        <p:spPr>
          <a:xfrm>
            <a:off x="-609600" y="1600200"/>
            <a:ext cx="8991600" cy="5257800"/>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a:t>
            </a:r>
            <a:r>
              <a:rPr lang="en-US" dirty="0" err="1" smtClean="0"/>
              <a:t>Reinforcers</a:t>
            </a:r>
            <a:endParaRPr lang="en-US" dirty="0"/>
          </a:p>
        </p:txBody>
      </p:sp>
      <p:sp>
        <p:nvSpPr>
          <p:cNvPr id="3" name="Content Placeholder 2"/>
          <p:cNvSpPr>
            <a:spLocks noGrp="1"/>
          </p:cNvSpPr>
          <p:nvPr>
            <p:ph sz="half" idx="1"/>
          </p:nvPr>
        </p:nvSpPr>
        <p:spPr>
          <a:xfrm>
            <a:off x="457200" y="1536192"/>
            <a:ext cx="3657600" cy="5321808"/>
          </a:xfrm>
        </p:spPr>
        <p:txBody>
          <a:bodyPr>
            <a:normAutofit fontScale="77500" lnSpcReduction="20000"/>
          </a:bodyPr>
          <a:lstStyle/>
          <a:p>
            <a:r>
              <a:rPr lang="en-US" sz="3200" dirty="0" smtClean="0"/>
              <a:t>Primary </a:t>
            </a:r>
            <a:r>
              <a:rPr lang="en-US" sz="3200" dirty="0" err="1" smtClean="0"/>
              <a:t>reinforcers</a:t>
            </a:r>
            <a:r>
              <a:rPr lang="en-US" sz="3200" dirty="0" smtClean="0"/>
              <a:t>: rewarding in and of themselves </a:t>
            </a:r>
          </a:p>
          <a:p>
            <a:r>
              <a:rPr lang="en-US" sz="3200" dirty="0" smtClean="0"/>
              <a:t>Examples: food, water, rest</a:t>
            </a:r>
          </a:p>
          <a:p>
            <a:endParaRPr lang="en-US" sz="3200" dirty="0" smtClean="0"/>
          </a:p>
          <a:p>
            <a:r>
              <a:rPr lang="en-US" sz="3200" dirty="0" smtClean="0"/>
              <a:t>Secondary </a:t>
            </a:r>
            <a:r>
              <a:rPr lang="en-US" sz="3200" dirty="0" err="1" smtClean="0"/>
              <a:t>reinforcers</a:t>
            </a:r>
            <a:r>
              <a:rPr lang="en-US" sz="3200" dirty="0" smtClean="0"/>
              <a:t>: things we have learned to value</a:t>
            </a:r>
          </a:p>
          <a:p>
            <a:r>
              <a:rPr lang="en-US" sz="3200" dirty="0" smtClean="0"/>
              <a:t>Examples: praise, the chance to play a video game, </a:t>
            </a:r>
          </a:p>
          <a:p>
            <a:r>
              <a:rPr lang="en-US" sz="3200" dirty="0" smtClean="0"/>
              <a:t>Money-</a:t>
            </a:r>
            <a:r>
              <a:rPr lang="en-US" dirty="0" smtClean="0"/>
              <a:t>a generalized </a:t>
            </a:r>
            <a:r>
              <a:rPr lang="en-US" dirty="0" err="1" smtClean="0"/>
              <a:t>reinforcer</a:t>
            </a:r>
            <a:r>
              <a:rPr lang="en-US" dirty="0" smtClean="0"/>
              <a:t> because it can be traded for almost </a:t>
            </a:r>
            <a:r>
              <a:rPr lang="en-US" dirty="0" err="1" smtClean="0"/>
              <a:t>anythings</a:t>
            </a:r>
            <a:endParaRPr lang="en-US" sz="3200" dirty="0" smtClean="0"/>
          </a:p>
          <a:p>
            <a:endParaRPr lang="en-US" dirty="0" smtClean="0"/>
          </a:p>
        </p:txBody>
      </p:sp>
      <p:pic>
        <p:nvPicPr>
          <p:cNvPr id="5" name="Content Placeholder 4" descr="bravo.jpg"/>
          <p:cNvPicPr>
            <a:picLocks noGrp="1" noChangeAspect="1"/>
          </p:cNvPicPr>
          <p:nvPr>
            <p:ph sz="half" idx="2"/>
          </p:nvPr>
        </p:nvPicPr>
        <p:blipFill>
          <a:blip r:embed="rId2"/>
          <a:srcRect t="-44181" b="-44181"/>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Schedules</a:t>
            </a:r>
            <a:endParaRPr lang="en-US" dirty="0"/>
          </a:p>
        </p:txBody>
      </p:sp>
      <p:sp>
        <p:nvSpPr>
          <p:cNvPr id="5" name="Content Placeholder 4"/>
          <p:cNvSpPr>
            <a:spLocks noGrp="1"/>
          </p:cNvSpPr>
          <p:nvPr>
            <p:ph idx="1"/>
          </p:nvPr>
        </p:nvSpPr>
        <p:spPr/>
        <p:txBody>
          <a:bodyPr/>
          <a:lstStyle/>
          <a:p>
            <a:r>
              <a:rPr lang="en-US" u="sng" dirty="0" smtClean="0"/>
              <a:t>Continuous Reinforcement</a:t>
            </a:r>
            <a:r>
              <a:rPr lang="en-US" dirty="0" smtClean="0"/>
              <a:t>- reinforce behavior every time it happens. Downside?</a:t>
            </a:r>
          </a:p>
          <a:p>
            <a:r>
              <a:rPr lang="en-US" u="sng" dirty="0" smtClean="0"/>
              <a:t>Partial (intermittent) reinforcement</a:t>
            </a:r>
            <a:r>
              <a:rPr lang="en-US" dirty="0" smtClean="0"/>
              <a:t>-  reinforcing a response only part of the time. Results: slower acquisition of response; more resistant to extinction.</a:t>
            </a:r>
          </a:p>
          <a:p>
            <a:pPr lvl="1"/>
            <a:r>
              <a:rPr lang="en-US" dirty="0" smtClean="0"/>
              <a:t>1) Fixed-ratio schedules: reinforces a response only after a specified number of responses. </a:t>
            </a:r>
          </a:p>
          <a:p>
            <a:pPr lvl="1"/>
            <a:r>
              <a:rPr lang="en-US" dirty="0" smtClean="0"/>
              <a:t>2) Variable-ratio schedules: </a:t>
            </a:r>
            <a:r>
              <a:rPr lang="en-US" dirty="0" smtClean="0"/>
              <a:t>r</a:t>
            </a:r>
            <a:r>
              <a:rPr lang="en-US" dirty="0" smtClean="0"/>
              <a:t>einforces a response after an unpredictable amount of responses.</a:t>
            </a:r>
          </a:p>
          <a:p>
            <a:pPr lvl="1"/>
            <a:r>
              <a:rPr lang="en-US" dirty="0" smtClean="0"/>
              <a:t>3) Fixed-interval schedules: reinforces behavior after a fixed amount of time has passed.</a:t>
            </a:r>
          </a:p>
          <a:p>
            <a:pPr lvl="1"/>
            <a:r>
              <a:rPr lang="en-US" dirty="0" smtClean="0"/>
              <a:t>4) Variable-interval schedules?</a:t>
            </a:r>
          </a:p>
          <a:p>
            <a:pPr lvl="1"/>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reinforcement schedule are these people using?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Door to door salesman?</a:t>
            </a:r>
          </a:p>
          <a:p>
            <a:endParaRPr lang="en-US" dirty="0" smtClean="0"/>
          </a:p>
          <a:p>
            <a:r>
              <a:rPr lang="en-US" dirty="0" smtClean="0"/>
              <a:t>Checking the cookies to see if they are done?</a:t>
            </a:r>
          </a:p>
          <a:p>
            <a:endParaRPr lang="en-US" dirty="0" smtClean="0"/>
          </a:p>
          <a:p>
            <a:r>
              <a:rPr lang="en-US" dirty="0" smtClean="0"/>
              <a:t>Airline frequent flier miles that offer a free flight after every 25,000 purchased?</a:t>
            </a:r>
            <a:endParaRPr lang="en-US" dirty="0"/>
          </a:p>
        </p:txBody>
      </p:sp>
      <p:pic>
        <p:nvPicPr>
          <p:cNvPr id="5" name="Content Placeholder 4" descr="frequent_flyer_cartoon.gif"/>
          <p:cNvPicPr>
            <a:picLocks noGrp="1" noChangeAspect="1"/>
          </p:cNvPicPr>
          <p:nvPr>
            <p:ph sz="half" idx="2"/>
          </p:nvPr>
        </p:nvPicPr>
        <p:blipFill>
          <a:blip r:embed="rId2"/>
          <a:srcRect l="-2527" r="-2527"/>
          <a:stretch>
            <a:fillRect/>
          </a:stretch>
        </p:blipFill>
        <p:spPr>
          <a:xfrm>
            <a:off x="4114800" y="1447800"/>
            <a:ext cx="4038600" cy="5410200"/>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Decreasing the likelihood of a behavior by using unpleasant consequences</a:t>
            </a:r>
          </a:p>
          <a:p>
            <a:endParaRPr lang="en-US" dirty="0" smtClean="0"/>
          </a:p>
          <a:p>
            <a:r>
              <a:rPr lang="en-US" i="1" u="sng" dirty="0" smtClean="0"/>
              <a:t>Positive</a:t>
            </a:r>
            <a:r>
              <a:rPr lang="en-US" u="sng" dirty="0" smtClean="0"/>
              <a:t> punishment</a:t>
            </a:r>
            <a:r>
              <a:rPr lang="en-US" dirty="0" smtClean="0"/>
              <a:t>: the </a:t>
            </a:r>
            <a:r>
              <a:rPr lang="en-US" i="1" dirty="0" smtClean="0"/>
              <a:t>addition</a:t>
            </a:r>
            <a:r>
              <a:rPr lang="en-US" dirty="0" smtClean="0"/>
              <a:t> of something unpleasant</a:t>
            </a:r>
          </a:p>
          <a:p>
            <a:endParaRPr lang="en-US" dirty="0" smtClean="0"/>
          </a:p>
          <a:p>
            <a:r>
              <a:rPr lang="en-US" b="1" u="sng" dirty="0" smtClean="0"/>
              <a:t>Negative</a:t>
            </a:r>
            <a:r>
              <a:rPr lang="en-US" u="sng" dirty="0" smtClean="0"/>
              <a:t> punishment</a:t>
            </a:r>
            <a:r>
              <a:rPr lang="en-US" dirty="0" smtClean="0"/>
              <a:t>: “</a:t>
            </a:r>
            <a:r>
              <a:rPr lang="en-US" dirty="0" smtClean="0"/>
              <a:t>omission training</a:t>
            </a:r>
            <a:r>
              <a:rPr lang="en-US" dirty="0" smtClean="0"/>
              <a:t>” the </a:t>
            </a:r>
            <a:r>
              <a:rPr lang="en-US" b="1" dirty="0" smtClean="0"/>
              <a:t>removal</a:t>
            </a:r>
            <a:r>
              <a:rPr lang="en-US" dirty="0" smtClean="0"/>
              <a:t> of something pleasant</a:t>
            </a:r>
            <a:endParaRPr lang="en-US" dirty="0"/>
          </a:p>
        </p:txBody>
      </p:sp>
      <p:pic>
        <p:nvPicPr>
          <p:cNvPr id="5" name="Content Placeholder 4" descr="Punishment-for-kids.jpg"/>
          <p:cNvPicPr>
            <a:picLocks noGrp="1" noChangeAspect="1"/>
          </p:cNvPicPr>
          <p:nvPr>
            <p:ph sz="half" idx="2"/>
          </p:nvPr>
        </p:nvPicPr>
        <p:blipFill>
          <a:blip r:embed="rId2"/>
          <a:srcRect t="-60838" b="-60838"/>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r>
              <a:rPr lang="en-US" sz="4000" dirty="0" smtClean="0"/>
              <a:t>In your notebook- write your answer to this question.</a:t>
            </a:r>
            <a:br>
              <a:rPr lang="en-US" sz="4000" dirty="0" smtClean="0"/>
            </a:br>
            <a:endParaRPr lang="en-US" sz="40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sz="3200" dirty="0" smtClean="0"/>
              <a:t>What </a:t>
            </a:r>
            <a:r>
              <a:rPr lang="en-US" sz="3200" dirty="0" smtClean="0"/>
              <a:t>is the difference between negative and positive punishment, and negative reinforcement?</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p:txBody>
          <a:bodyPr/>
          <a:lstStyle/>
          <a:p>
            <a:r>
              <a:rPr lang="en-US" dirty="0" smtClean="0"/>
              <a:t>A relatively permanent change in an organism’s behavior due to experience</a:t>
            </a:r>
          </a:p>
          <a:p>
            <a:endParaRPr lang="en-US" dirty="0"/>
          </a:p>
          <a:p>
            <a:r>
              <a:rPr lang="en-US" dirty="0" smtClean="0"/>
              <a:t>Classical Conditioning</a:t>
            </a:r>
          </a:p>
          <a:p>
            <a:r>
              <a:rPr lang="en-US" dirty="0" smtClean="0"/>
              <a:t>Operant Conditioning</a:t>
            </a:r>
          </a:p>
          <a:p>
            <a:r>
              <a:rPr lang="en-US" dirty="0" smtClean="0"/>
              <a:t>Observational Learning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443663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of Punishment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Suppressing rather than changing unwanted behaviors</a:t>
            </a:r>
          </a:p>
          <a:p>
            <a:r>
              <a:rPr lang="en-US" dirty="0" smtClean="0"/>
              <a:t>Teaching aggression- showing aggression is a good way to cope with problems.</a:t>
            </a:r>
          </a:p>
          <a:p>
            <a:r>
              <a:rPr lang="en-US" dirty="0" smtClean="0"/>
              <a:t>Creating Fear-associating punishment not only with the </a:t>
            </a:r>
            <a:r>
              <a:rPr lang="en-US" dirty="0" err="1" smtClean="0"/>
              <a:t>Bx</a:t>
            </a:r>
            <a:r>
              <a:rPr lang="en-US" dirty="0" smtClean="0"/>
              <a:t> but with the person and/or setting</a:t>
            </a:r>
          </a:p>
          <a:p>
            <a:r>
              <a:rPr lang="en-US" dirty="0" smtClean="0"/>
              <a:t>Encouraging discrimination- only </a:t>
            </a:r>
            <a:r>
              <a:rPr lang="en-US" dirty="0" smtClean="0"/>
              <a:t>doing them when they know they won’t get </a:t>
            </a:r>
            <a:r>
              <a:rPr lang="en-US" dirty="0" smtClean="0"/>
              <a:t>caught.</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Combo of reinforcement and punishment work better than punishment alone (ex: kids with special needs that exhibit self-harming behaviors). </a:t>
            </a:r>
          </a:p>
          <a:p>
            <a:endParaRPr lang="en-US" dirty="0" smtClean="0"/>
          </a:p>
          <a:p>
            <a:r>
              <a:rPr lang="en-US" dirty="0" smtClean="0"/>
              <a:t>Skinner: “What punishment often teaches, is how to avoid it”</a:t>
            </a:r>
          </a:p>
          <a:p>
            <a:endParaRPr lang="en-US" dirty="0" smtClean="0"/>
          </a:p>
          <a:p>
            <a:r>
              <a:rPr lang="en-US" dirty="0" smtClean="0"/>
              <a:t>Now psychologists emphasize reinforcement.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booting up your laptop:</a:t>
            </a:r>
            <a:endParaRPr lang="en-US" dirty="0"/>
          </a:p>
        </p:txBody>
      </p:sp>
      <p:sp>
        <p:nvSpPr>
          <p:cNvPr id="3" name="Content Placeholder 2"/>
          <p:cNvSpPr>
            <a:spLocks noGrp="1"/>
          </p:cNvSpPr>
          <p:nvPr>
            <p:ph sz="half" idx="1"/>
          </p:nvPr>
        </p:nvSpPr>
        <p:spPr/>
        <p:txBody>
          <a:bodyPr/>
          <a:lstStyle/>
          <a:p>
            <a:r>
              <a:rPr lang="en-US" dirty="0" smtClean="0"/>
              <a:t>Read each scenario and identify whether the reinforcement schedule is a:</a:t>
            </a:r>
          </a:p>
          <a:p>
            <a:pPr lvl="1"/>
            <a:r>
              <a:rPr lang="en-US" dirty="0" smtClean="0"/>
              <a:t>Fixed-interval</a:t>
            </a:r>
          </a:p>
          <a:p>
            <a:pPr lvl="1"/>
            <a:r>
              <a:rPr lang="en-US" dirty="0" smtClean="0"/>
              <a:t>Fixed-ratio</a:t>
            </a:r>
          </a:p>
          <a:p>
            <a:pPr lvl="1"/>
            <a:r>
              <a:rPr lang="en-US" dirty="0" smtClean="0"/>
              <a:t>Variable-interval</a:t>
            </a:r>
          </a:p>
          <a:p>
            <a:pPr lvl="1"/>
            <a:r>
              <a:rPr lang="en-US" dirty="0" smtClean="0"/>
              <a:t>Variable-ratio</a:t>
            </a:r>
          </a:p>
          <a:p>
            <a:pPr lvl="1"/>
            <a:endParaRPr lang="en-US" dirty="0"/>
          </a:p>
        </p:txBody>
      </p:sp>
      <p:sp>
        <p:nvSpPr>
          <p:cNvPr id="4" name="Content Placeholder 3"/>
          <p:cNvSpPr>
            <a:spLocks noGrp="1"/>
          </p:cNvSpPr>
          <p:nvPr>
            <p:ph sz="half" idx="2"/>
          </p:nvPr>
        </p:nvSpPr>
        <p:spPr/>
        <p:txBody>
          <a:bodyPr/>
          <a:lstStyle/>
          <a:p>
            <a:r>
              <a:rPr lang="en-US" dirty="0" err="1" smtClean="0"/>
              <a:t>Weebly</a:t>
            </a:r>
            <a:r>
              <a:rPr lang="en-US" dirty="0" smtClean="0"/>
              <a:t>:</a:t>
            </a:r>
          </a:p>
          <a:p>
            <a:r>
              <a:rPr lang="en-US" dirty="0" smtClean="0"/>
              <a:t>-AP Psych</a:t>
            </a:r>
          </a:p>
          <a:p>
            <a:r>
              <a:rPr lang="en-US" dirty="0" smtClean="0"/>
              <a:t>Operant Conditioning Lesson</a:t>
            </a:r>
          </a:p>
          <a:p>
            <a:r>
              <a:rPr lang="en-US" dirty="0" smtClean="0"/>
              <a:t>Read the instructions- you may complete this on your computer and print it.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sz="half" idx="1"/>
          </p:nvPr>
        </p:nvSpPr>
        <p:spPr>
          <a:xfrm>
            <a:off x="457200" y="1536192"/>
            <a:ext cx="3657600" cy="5702808"/>
          </a:xfrm>
        </p:spPr>
        <p:txBody>
          <a:bodyPr>
            <a:normAutofit fontScale="85000" lnSpcReduction="20000"/>
          </a:bodyPr>
          <a:lstStyle/>
          <a:p>
            <a:r>
              <a:rPr lang="en-US" dirty="0" smtClean="0"/>
              <a:t>What are some real world applications of Operant Conditioning?</a:t>
            </a:r>
          </a:p>
          <a:p>
            <a:endParaRPr lang="en-US" dirty="0" smtClean="0"/>
          </a:p>
          <a:p>
            <a:r>
              <a:rPr lang="en-US" dirty="0" smtClean="0"/>
              <a:t>How effective are they?</a:t>
            </a:r>
          </a:p>
          <a:p>
            <a:endParaRPr lang="en-US" dirty="0" smtClean="0"/>
          </a:p>
          <a:p>
            <a:r>
              <a:rPr lang="en-US" dirty="0" smtClean="0"/>
              <a:t>Do you have a real-life application of operant conditioning in your own life?</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Homework:</a:t>
            </a:r>
          </a:p>
          <a:p>
            <a:r>
              <a:rPr lang="en-US" dirty="0" smtClean="0"/>
              <a:t>Read and outline </a:t>
            </a:r>
            <a:r>
              <a:rPr lang="en-US" b="1" i="1" dirty="0" smtClean="0"/>
              <a:t>Learning by Observation </a:t>
            </a:r>
            <a:r>
              <a:rPr lang="en-US" dirty="0" smtClean="0"/>
              <a:t>in your book (</a:t>
            </a:r>
            <a:r>
              <a:rPr lang="en-US" dirty="0" err="1" smtClean="0"/>
              <a:t>p</a:t>
            </a:r>
            <a:r>
              <a:rPr lang="en-US" dirty="0" smtClean="0"/>
              <a:t>. 341-347) if you have not already done so. </a:t>
            </a:r>
          </a:p>
          <a:p>
            <a:endParaRPr lang="en-US" dirty="0" smtClean="0"/>
          </a:p>
          <a:p>
            <a:r>
              <a:rPr lang="en-US" dirty="0" smtClean="0"/>
              <a:t>Timed Quiz on Wednesday. Fifteen  questions in 15 minutes. Study your notes ahead of time! (All of Chapter 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Classical Conditioning</a:t>
            </a:r>
            <a:endParaRPr lang="en-US" dirty="0"/>
          </a:p>
        </p:txBody>
      </p:sp>
      <p:sp>
        <p:nvSpPr>
          <p:cNvPr id="5" name="Text Placeholder 4"/>
          <p:cNvSpPr>
            <a:spLocks noGrp="1"/>
          </p:cNvSpPr>
          <p:nvPr>
            <p:ph type="body" idx="1"/>
          </p:nvPr>
        </p:nvSpPr>
        <p:spPr/>
        <p:txBody>
          <a:bodyPr/>
          <a:lstStyle/>
          <a:p>
            <a:r>
              <a:rPr lang="en-US" dirty="0" smtClean="0"/>
              <a:t>Ivan Pavlov</a:t>
            </a:r>
            <a:endParaRPr lang="en-US" dirty="0"/>
          </a:p>
        </p:txBody>
      </p:sp>
      <p:sp>
        <p:nvSpPr>
          <p:cNvPr id="6" name="Content Placeholder 5"/>
          <p:cNvSpPr>
            <a:spLocks noGrp="1"/>
          </p:cNvSpPr>
          <p:nvPr>
            <p:ph sz="half" idx="2"/>
          </p:nvPr>
        </p:nvSpPr>
        <p:spPr/>
        <p:txBody>
          <a:bodyPr/>
          <a:lstStyle/>
          <a:p>
            <a:r>
              <a:rPr lang="en-US" dirty="0" smtClean="0"/>
              <a:t>Dogs trained to salivate (CR) to sound of bell (CS) </a:t>
            </a:r>
            <a:endParaRPr lang="en-US" dirty="0"/>
          </a:p>
        </p:txBody>
      </p:sp>
      <p:sp>
        <p:nvSpPr>
          <p:cNvPr id="7" name="Text Placeholder 6"/>
          <p:cNvSpPr>
            <a:spLocks noGrp="1"/>
          </p:cNvSpPr>
          <p:nvPr>
            <p:ph type="body" sz="quarter" idx="3"/>
          </p:nvPr>
        </p:nvSpPr>
        <p:spPr/>
        <p:txBody>
          <a:bodyPr/>
          <a:lstStyle/>
          <a:p>
            <a:r>
              <a:rPr lang="en-US" dirty="0" smtClean="0"/>
              <a:t>John B. Watson and “Little Albert”</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An infant was conditioned to fear a white rat by pairing it with a loud noise. </a:t>
            </a:r>
          </a:p>
          <a:p>
            <a:r>
              <a:rPr lang="en-US" dirty="0" smtClean="0"/>
              <a:t>What is the:</a:t>
            </a:r>
          </a:p>
          <a:p>
            <a:r>
              <a:rPr lang="en-US" dirty="0" smtClean="0"/>
              <a:t>UCS, UCR, CS, CR?</a:t>
            </a:r>
          </a:p>
          <a:p>
            <a:endParaRPr lang="en-US" dirty="0"/>
          </a:p>
          <a:p>
            <a:r>
              <a:rPr lang="en-US" dirty="0" smtClean="0"/>
              <a:t>Generalization: Little Albert was afraid of dogs, monkeys and even fur coats!</a:t>
            </a:r>
          </a:p>
          <a:p>
            <a:r>
              <a:rPr lang="en-US" dirty="0" smtClean="0"/>
              <a:t>This experiment taught us that most of our fears are learned and not inborn.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890553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Albert- Generalization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1752600"/>
            <a:ext cx="6096000" cy="42735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6895527"/>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 Watson</a:t>
            </a:r>
            <a:endParaRPr lang="en-US" dirty="0"/>
          </a:p>
        </p:txBody>
      </p:sp>
      <p:sp>
        <p:nvSpPr>
          <p:cNvPr id="3" name="Content Placeholder 2"/>
          <p:cNvSpPr>
            <a:spLocks noGrp="1"/>
          </p:cNvSpPr>
          <p:nvPr>
            <p:ph idx="1"/>
          </p:nvPr>
        </p:nvSpPr>
        <p:spPr/>
        <p:txBody>
          <a:bodyPr/>
          <a:lstStyle/>
          <a:p>
            <a:r>
              <a:rPr lang="en-US" sz="3200" dirty="0" smtClean="0"/>
              <a:t>Behaviorism</a:t>
            </a:r>
            <a:r>
              <a:rPr lang="en-US" dirty="0" smtClean="0"/>
              <a:t>: the view that psychology should 1) be an objective science that 2) studies behavior without reference to mental process. Most research psychologists today agree with  (1) but not (2)</a:t>
            </a:r>
          </a:p>
          <a:p>
            <a:endParaRPr lang="en-US" dirty="0"/>
          </a:p>
          <a:p>
            <a:r>
              <a:rPr lang="en-US" dirty="0" smtClean="0"/>
              <a:t>“Forget that psychoanalytic stuff!  Where’s the proof (observable behavior)?”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481210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Classical Conditioning</a:t>
            </a:r>
            <a:endParaRPr lang="en-US" dirty="0"/>
          </a:p>
        </p:txBody>
      </p:sp>
      <p:sp>
        <p:nvSpPr>
          <p:cNvPr id="3" name="Content Placeholder 2"/>
          <p:cNvSpPr>
            <a:spLocks noGrp="1"/>
          </p:cNvSpPr>
          <p:nvPr>
            <p:ph idx="1"/>
          </p:nvPr>
        </p:nvSpPr>
        <p:spPr/>
        <p:txBody>
          <a:bodyPr/>
          <a:lstStyle/>
          <a:p>
            <a:r>
              <a:rPr lang="en-US" dirty="0" smtClean="0"/>
              <a:t>Advertising: Some advertising companies hope to persuade you to buy their products by pairing them with pleasant things such as music and photographs</a:t>
            </a:r>
          </a:p>
          <a:p>
            <a:r>
              <a:rPr lang="en-US" dirty="0" smtClean="0"/>
              <a:t>Taste Aversions:</a:t>
            </a:r>
          </a:p>
          <a:p>
            <a:endParaRPr lang="en-US" dirty="0"/>
          </a:p>
          <a:p>
            <a:pPr lvl="1"/>
            <a:r>
              <a:rPr lang="en-US" dirty="0" smtClean="0"/>
              <a:t>Rats became nauseated (CR) when presented with sweetened water (CS) that had been paired with radiation (UCS) (which causes nausea- UCR)</a:t>
            </a:r>
          </a:p>
          <a:p>
            <a:pPr lvl="1"/>
            <a:r>
              <a:rPr lang="en-US" dirty="0" smtClean="0"/>
              <a:t>One form of helping people lose weight is to pair the person’s favorite foods with noxious odors thus decreasing the person’s affinity toward that food.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685735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Processes and Biological Predispositions</a:t>
            </a:r>
            <a:endParaRPr lang="en-US" dirty="0"/>
          </a:p>
        </p:txBody>
      </p:sp>
      <p:sp>
        <p:nvSpPr>
          <p:cNvPr id="3" name="Content Placeholder 2"/>
          <p:cNvSpPr>
            <a:spLocks noGrp="1"/>
          </p:cNvSpPr>
          <p:nvPr>
            <p:ph idx="1"/>
          </p:nvPr>
        </p:nvSpPr>
        <p:spPr/>
        <p:txBody>
          <a:bodyPr/>
          <a:lstStyle/>
          <a:p>
            <a:r>
              <a:rPr lang="en-US" b="1" dirty="0" smtClean="0"/>
              <a:t>Cognitive Processes Role in Classical Conditioning</a:t>
            </a:r>
            <a:r>
              <a:rPr lang="en-US" dirty="0" smtClean="0"/>
              <a:t>: Conditioning principles are affected by our thoughts, perceptions and expectations. For example: if we give alcoholics an alcoholic drink that will make them feel nauseous, they will not generalize the association to all alcohol. Rather, they are aware that it is the drug making them queasy, not the alcohol itself.</a:t>
            </a:r>
          </a:p>
          <a:p>
            <a:r>
              <a:rPr lang="en-US" b="1" dirty="0" smtClean="0"/>
              <a:t>Don’t forget biology</a:t>
            </a:r>
            <a:r>
              <a:rPr lang="en-US" dirty="0" smtClean="0"/>
              <a:t>! Humans and other species are biologically predisposed to learn certain associations (plants with illness, snakes and fear) in order to enhance our survival. Outside the laboratory, a CS tends to have a natural association with the US it predicts.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793092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p:txBody>
          <a:bodyPr/>
          <a:lstStyle/>
          <a:p>
            <a:pPr marL="114300" indent="0">
              <a:buNone/>
            </a:pPr>
            <a:r>
              <a:rPr lang="en-US" dirty="0" smtClean="0"/>
              <a:t>A type of learning  in which behavior is strengthened if followed by a </a:t>
            </a:r>
            <a:r>
              <a:rPr lang="en-US" dirty="0" err="1" smtClean="0"/>
              <a:t>reinforcer</a:t>
            </a:r>
            <a:r>
              <a:rPr lang="en-US" dirty="0" smtClean="0"/>
              <a:t> or diminished if followed by a punisher.</a:t>
            </a:r>
          </a:p>
          <a:p>
            <a:pPr marL="114300" indent="0">
              <a:buNone/>
            </a:pPr>
            <a:endParaRPr lang="en-US" dirty="0"/>
          </a:p>
          <a:p>
            <a:pPr marL="114300" indent="0">
              <a:buNone/>
            </a:pPr>
            <a:r>
              <a:rPr lang="en-US" dirty="0" smtClean="0"/>
              <a:t>Classical Conditioning involves </a:t>
            </a:r>
            <a:r>
              <a:rPr lang="en-US" b="1" dirty="0" smtClean="0"/>
              <a:t>respondent behavior </a:t>
            </a:r>
            <a:r>
              <a:rPr lang="en-US" dirty="0" smtClean="0"/>
              <a:t>(automatic behavior like salivating, fear)</a:t>
            </a:r>
          </a:p>
          <a:p>
            <a:pPr marL="114300" indent="0">
              <a:buNone/>
            </a:pPr>
            <a:endParaRPr lang="en-US" b="1" dirty="0" smtClean="0"/>
          </a:p>
          <a:p>
            <a:pPr marL="114300" indent="0">
              <a:buNone/>
            </a:pPr>
            <a:r>
              <a:rPr lang="en-US" b="1" dirty="0" smtClean="0"/>
              <a:t>Operant Conditioning </a:t>
            </a:r>
            <a:r>
              <a:rPr lang="en-US" dirty="0" smtClean="0"/>
              <a:t>involves</a:t>
            </a:r>
            <a:r>
              <a:rPr lang="en-US" b="1" dirty="0" smtClean="0"/>
              <a:t> operant behavior: </a:t>
            </a:r>
            <a:r>
              <a:rPr lang="en-US" dirty="0" smtClean="0"/>
              <a:t>behavior that operates on the environment, producing consequences.</a:t>
            </a:r>
          </a:p>
          <a:p>
            <a:pPr marL="114300" indent="0">
              <a:buNone/>
            </a:pPr>
            <a:endParaRPr lang="en-US" dirty="0"/>
          </a:p>
          <a:p>
            <a:pPr marL="114300" indent="0">
              <a:buNone/>
            </a:pPr>
            <a:r>
              <a:rPr lang="en-US" b="1" dirty="0" smtClean="0"/>
              <a:t>Law of Effect</a:t>
            </a:r>
            <a:r>
              <a:rPr lang="en-US" dirty="0" smtClean="0"/>
              <a:t>: Thorndike’s principle that behaviors followed by favorable consequences become more likely and those followed by unfavorable consequences become _____ ________.</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46746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Thorndike’s Cat in a puzzle box</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61975" y="2540794"/>
            <a:ext cx="3448050" cy="2581275"/>
          </a:xfrm>
        </p:spPr>
      </p:pic>
      <p:sp>
        <p:nvSpPr>
          <p:cNvPr id="5" name="Content Placeholder 4"/>
          <p:cNvSpPr>
            <a:spLocks noGrp="1"/>
          </p:cNvSpPr>
          <p:nvPr>
            <p:ph sz="half" idx="2"/>
          </p:nvPr>
        </p:nvSpPr>
        <p:spPr/>
        <p:txBody>
          <a:bodyPr/>
          <a:lstStyle/>
          <a:p>
            <a:r>
              <a:rPr lang="en-US" dirty="0" smtClean="0"/>
              <a:t>Thorndike enticed cats to get out of a puzzle box through a series of maneuvers.</a:t>
            </a:r>
          </a:p>
          <a:p>
            <a:r>
              <a:rPr lang="en-US" dirty="0" smtClean="0"/>
              <a:t>The cats performance tended to improve over time which supported his Law of Effect.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8614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2564</TotalTime>
  <Words>1109</Words>
  <Application>Microsoft Macintosh PowerPoint</Application>
  <PresentationFormat>On-screen Show (4:3)</PresentationFormat>
  <Paragraphs>120</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Adjacency</vt:lpstr>
      <vt:lpstr>Learning</vt:lpstr>
      <vt:lpstr>Learning</vt:lpstr>
      <vt:lpstr>Classical Conditioning</vt:lpstr>
      <vt:lpstr>Little Albert- Generalization</vt:lpstr>
      <vt:lpstr>John B. Watson</vt:lpstr>
      <vt:lpstr>Applications of Classical Conditioning</vt:lpstr>
      <vt:lpstr>Cognitive Processes and Biological Predispositions</vt:lpstr>
      <vt:lpstr>Operant Conditioning</vt:lpstr>
      <vt:lpstr>Thorndike’s Cat in a puzzle box</vt:lpstr>
      <vt:lpstr>B.F. Skinner’s “Operant Chamber”</vt:lpstr>
      <vt:lpstr>Shaping behavior</vt:lpstr>
      <vt:lpstr>Reinforcers</vt:lpstr>
      <vt:lpstr>Reinforcers-can you identify them?</vt:lpstr>
      <vt:lpstr>Negative Reinforcement</vt:lpstr>
      <vt:lpstr>Primary and Secondary Reinforcers</vt:lpstr>
      <vt:lpstr>Reinforcement Schedules</vt:lpstr>
      <vt:lpstr>Which reinforcement schedule are these people using?</vt:lpstr>
      <vt:lpstr>Punishment</vt:lpstr>
      <vt:lpstr>In your notebook- write your answer to this question. </vt:lpstr>
      <vt:lpstr>Drawbacks of Punishment</vt:lpstr>
      <vt:lpstr>While booting up your laptop:</vt:lpstr>
      <vt:lpstr>Closure</vt:lpstr>
    </vt:vector>
  </TitlesOfParts>
  <Company>Tucson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Cerepak, Michelle</dc:creator>
  <cp:lastModifiedBy>Michelle Lawrence</cp:lastModifiedBy>
  <cp:revision>11</cp:revision>
  <dcterms:created xsi:type="dcterms:W3CDTF">2015-11-29T22:24:42Z</dcterms:created>
  <dcterms:modified xsi:type="dcterms:W3CDTF">2015-11-30T00:38:29Z</dcterms:modified>
</cp:coreProperties>
</file>