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D1127-AB2D-3947-8B90-590970492523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2CF4-EF41-9D4E-BABE-FEAEF086A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D1127-AB2D-3947-8B90-590970492523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2CF4-EF41-9D4E-BABE-FEAEF086A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D1127-AB2D-3947-8B90-590970492523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2CF4-EF41-9D4E-BABE-FEAEF086A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D1127-AB2D-3947-8B90-590970492523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2CF4-EF41-9D4E-BABE-FEAEF086A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D1127-AB2D-3947-8B90-590970492523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2CF4-EF41-9D4E-BABE-FEAEF086A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D1127-AB2D-3947-8B90-590970492523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2CF4-EF41-9D4E-BABE-FEAEF086A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D1127-AB2D-3947-8B90-590970492523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2CF4-EF41-9D4E-BABE-FEAEF086A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D1127-AB2D-3947-8B90-590970492523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2CF4-EF41-9D4E-BABE-FEAEF086A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D1127-AB2D-3947-8B90-590970492523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2CF4-EF41-9D4E-BABE-FEAEF086A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D1127-AB2D-3947-8B90-590970492523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2CF4-EF41-9D4E-BABE-FEAEF086A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D1127-AB2D-3947-8B90-590970492523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2CF4-EF41-9D4E-BABE-FEAEF086A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D1127-AB2D-3947-8B90-590970492523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B2CF4-EF41-9D4E-BABE-FEAEF086A1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Aging and Adulthood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Myers 8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Objectives Overview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 and Life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people do still expect to marry and those that do tend to be happier than their single counter-parts</a:t>
            </a:r>
          </a:p>
          <a:p>
            <a:endParaRPr lang="en-US" dirty="0" smtClean="0"/>
          </a:p>
          <a:p>
            <a:r>
              <a:rPr lang="en-US" dirty="0" smtClean="0"/>
              <a:t>The birth of a child is a welcome event in life; however, it also strains financial and emotional resources.</a:t>
            </a:r>
          </a:p>
          <a:p>
            <a:pPr lvl="1"/>
            <a:r>
              <a:rPr lang="en-US" dirty="0" smtClean="0"/>
              <a:t>What are emotional resources?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Choices, Life Satisfaction</a:t>
            </a:r>
            <a:br>
              <a:rPr lang="en-US" dirty="0" smtClean="0"/>
            </a:br>
            <a:r>
              <a:rPr lang="en-US" dirty="0" smtClean="0"/>
              <a:t> and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Settling into a career path is difficult and time-consuming but finding one that matches your interests is positively correlated with life satisfaction.</a:t>
            </a:r>
          </a:p>
          <a:p>
            <a:endParaRPr lang="en-US" dirty="0" smtClean="0"/>
          </a:p>
          <a:p>
            <a:r>
              <a:rPr lang="en-US" dirty="0" smtClean="0"/>
              <a:t>Well-being and people’s feelings of satisfaction are stable among the life-span; however, the highs are less-high and the lows are less-low.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and Grief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is no “normal” reaction or series of stages after the death of a loved one.</a:t>
            </a:r>
          </a:p>
          <a:p>
            <a:r>
              <a:rPr lang="en-US" dirty="0" smtClean="0"/>
              <a:t>Grief is most severe when it is unexpected or before an expected time as in the death of a child.</a:t>
            </a:r>
          </a:p>
          <a:p>
            <a:r>
              <a:rPr lang="en-US" dirty="0" smtClean="0"/>
              <a:t>People who in old age achieve a sense of integrity, in Erikson’s terms, may meet death by affirming that their life was meaningful.</a:t>
            </a:r>
            <a:endParaRPr lang="en-US" dirty="0"/>
          </a:p>
        </p:txBody>
      </p:sp>
      <p:pic>
        <p:nvPicPr>
          <p:cNvPr id="5" name="Content Placeholder 4" descr="old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1055" b="-41055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Older people become more susceptible to short-term  illnesses.</a:t>
            </a:r>
          </a:p>
          <a:p>
            <a:r>
              <a:rPr lang="en-US" dirty="0" smtClean="0"/>
              <a:t>During old age, many of the brain’ neurons die.</a:t>
            </a:r>
          </a:p>
          <a:p>
            <a:r>
              <a:rPr lang="en-US" dirty="0" smtClean="0"/>
              <a:t>If they live to be 90 or older, most elderly people eventually become senile.</a:t>
            </a:r>
          </a:p>
          <a:p>
            <a:r>
              <a:rPr lang="en-US" dirty="0" smtClean="0"/>
              <a:t>Recognition memory (the ability to identify things previously experienced) declines with age.</a:t>
            </a:r>
          </a:p>
          <a:p>
            <a:r>
              <a:rPr lang="en-US" dirty="0" smtClean="0"/>
              <a:t>Life satisfaction peaks in the fifties and then gradually declines from there.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Changes in Middle Adulthood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Muscular strength, reaction time and sensory abilities and cardiac output begin to decline in late 20s</a:t>
            </a:r>
          </a:p>
          <a:p>
            <a:r>
              <a:rPr lang="en-US" dirty="0" smtClean="0"/>
              <a:t>Around 50, women experience an end to fertility; menopause but do not experience depression or other psychological problems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expectancy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Worldwide:</a:t>
            </a:r>
          </a:p>
          <a:p>
            <a:r>
              <a:rPr lang="en-US" dirty="0" smtClean="0"/>
              <a:t>Mid 1900s: 47 years</a:t>
            </a:r>
          </a:p>
          <a:p>
            <a:r>
              <a:rPr lang="en-US" dirty="0" smtClean="0"/>
              <a:t>Now: 67 years; up to 80 in some developed countries</a:t>
            </a:r>
          </a:p>
          <a:p>
            <a:pPr lvl="1"/>
            <a:r>
              <a:rPr lang="en-US" dirty="0" smtClean="0"/>
              <a:t>The elderly is a growing population </a:t>
            </a:r>
          </a:p>
          <a:p>
            <a:pPr lvl="2"/>
            <a:r>
              <a:rPr lang="en-US" dirty="0" smtClean="0"/>
              <a:t>Europe 2050: 30% of pop will be &gt;60 years old</a:t>
            </a:r>
          </a:p>
          <a:p>
            <a:pPr lvl="2"/>
            <a:r>
              <a:rPr lang="en-US" dirty="0" smtClean="0"/>
              <a:t>Some developed countries will see a population decline</a:t>
            </a:r>
          </a:p>
          <a:p>
            <a:r>
              <a:rPr lang="en-US" dirty="0" smtClean="0"/>
              <a:t>Women outlive men (embryos, infancy and beyond) By 100, women outlive men 5:1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and 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Immune System weakens- more susceptible to terminal illness like cancer and pneumonia </a:t>
            </a:r>
          </a:p>
          <a:p>
            <a:r>
              <a:rPr lang="en-US" dirty="0" smtClean="0"/>
              <a:t>Neural processes slow and the brain shrinks by about 5% by age 80.</a:t>
            </a:r>
          </a:p>
          <a:p>
            <a:r>
              <a:rPr lang="en-US" dirty="0" smtClean="0"/>
              <a:t>Physical exercise can promote the growth of new brain cells and connections</a:t>
            </a:r>
          </a:p>
          <a:p>
            <a:r>
              <a:rPr lang="en-US" dirty="0" smtClean="0"/>
              <a:t>Chance of dementia doubles every five years past age 60</a:t>
            </a:r>
            <a:endParaRPr lang="en-US" dirty="0"/>
          </a:p>
        </p:txBody>
      </p:sp>
      <p:pic>
        <p:nvPicPr>
          <p:cNvPr id="5" name="Content Placeholder 4" descr="dementia signs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034" b="-6034"/>
          <a:stretch>
            <a:fillRect/>
          </a:stretch>
        </p:blipFill>
        <p:spPr>
          <a:xfrm>
            <a:off x="4648200" y="1582312"/>
            <a:ext cx="4038600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and Recall/Recognition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Recalling new informing declines but recognizing it does not</a:t>
            </a:r>
          </a:p>
          <a:p>
            <a:r>
              <a:rPr lang="en-US" dirty="0" smtClean="0"/>
              <a:t>Older adults recall meaningful information better than meaningless information but the time it takes to produce the words to tell the story does increase.</a:t>
            </a:r>
          </a:p>
          <a:p>
            <a:endParaRPr lang="en-US" dirty="0" smtClean="0"/>
          </a:p>
        </p:txBody>
      </p:sp>
      <p:pic>
        <p:nvPicPr>
          <p:cNvPr id="5" name="Content Placeholder 4" descr="memory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2946" b="-52946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and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Cross-Sectional Studies: comparing different age groups against each other showed that intelligence decreases over time but failed to account for generational differences</a:t>
            </a:r>
          </a:p>
          <a:p>
            <a:endParaRPr lang="en-US" dirty="0" smtClean="0"/>
          </a:p>
          <a:p>
            <a:r>
              <a:rPr lang="en-US" dirty="0" smtClean="0"/>
              <a:t>Longitudinal Studies show that intelligence stays stable until very late in life; however, it does not account for the study drop outs (were they less intelligent?)</a:t>
            </a:r>
          </a:p>
          <a:p>
            <a:r>
              <a:rPr lang="en-US" dirty="0" smtClean="0"/>
              <a:t>Crystallized Intelligence: accumulated knowledge and skills</a:t>
            </a:r>
          </a:p>
          <a:p>
            <a:r>
              <a:rPr lang="en-US" dirty="0" smtClean="0"/>
              <a:t>Fluid Intelligence: the ability to reason speedily and abstractly</a:t>
            </a:r>
            <a:endParaRPr lang="en-US" dirty="0"/>
          </a:p>
        </p:txBody>
      </p:sp>
      <p:pic>
        <p:nvPicPr>
          <p:cNvPr id="5" name="Content Placeholder 4" descr="fluid v crystallized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137" b="-24137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Mid-life Crisis?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Psychologists doubt that adults pass through age-bound stages </a:t>
            </a:r>
          </a:p>
          <a:p>
            <a:r>
              <a:rPr lang="en-US" dirty="0" smtClean="0"/>
              <a:t>Life Crisis are more produced by changes (divorce, meeting of a partner) than age</a:t>
            </a:r>
          </a:p>
          <a:p>
            <a:endParaRPr lang="en-US" dirty="0"/>
          </a:p>
        </p:txBody>
      </p:sp>
      <p:pic>
        <p:nvPicPr>
          <p:cNvPr id="5" name="Content Placeholder 4" descr="mid lif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034" b="-6034"/>
          <a:stretch>
            <a:fillRect/>
          </a:stretch>
        </p:blipFill>
        <p:spPr>
          <a:xfrm>
            <a:off x="4648200" y="1564424"/>
            <a:ext cx="4038600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Love, Marriage and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Evolutionary Psychologists believe that staying with a partner and raising children together increased the chances of passing on genes</a:t>
            </a:r>
          </a:p>
          <a:p>
            <a:endParaRPr lang="en-US" dirty="0" smtClean="0"/>
          </a:p>
          <a:p>
            <a:r>
              <a:rPr lang="en-US" dirty="0" smtClean="0"/>
              <a:t>Chances of divorce has doubled over the past 40 years. Why?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583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Aging and Adulthood</vt:lpstr>
      <vt:lpstr>True or False?</vt:lpstr>
      <vt:lpstr>Physical Changes in Middle Adulthood</vt:lpstr>
      <vt:lpstr>Life expectancy changes</vt:lpstr>
      <vt:lpstr>Health and Aging</vt:lpstr>
      <vt:lpstr>Aging and Recall/Recognition</vt:lpstr>
      <vt:lpstr>Aging and Intelligence</vt:lpstr>
      <vt:lpstr>Mid-life Crisis?</vt:lpstr>
      <vt:lpstr>Love, Marriage and Adulthood</vt:lpstr>
      <vt:lpstr>Marriage and Life Satisfaction</vt:lpstr>
      <vt:lpstr>Career Choices, Life Satisfaction  and Age</vt:lpstr>
      <vt:lpstr>Death and Grief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and Adulthood</dc:title>
  <dc:creator>Michelle Lawrence</dc:creator>
  <cp:lastModifiedBy>Cerepak, Michelle</cp:lastModifiedBy>
  <cp:revision>8</cp:revision>
  <dcterms:created xsi:type="dcterms:W3CDTF">2016-03-26T19:22:28Z</dcterms:created>
  <dcterms:modified xsi:type="dcterms:W3CDTF">2016-03-28T16:44:52Z</dcterms:modified>
</cp:coreProperties>
</file>